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5" r:id="rId16"/>
    <p:sldId id="269" r:id="rId17"/>
    <p:sldId id="270" r:id="rId18"/>
    <p:sldId id="273" r:id="rId19"/>
    <p:sldId id="271" r:id="rId20"/>
    <p:sldId id="272" r:id="rId21"/>
  </p:sldIdLst>
  <p:sldSz cx="9906000" cy="6858000" type="A4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366D14F-66AD-4820-AD72-F4082D731DAD}">
          <p14:sldIdLst>
            <p14:sldId id="256"/>
            <p14:sldId id="257"/>
            <p14:sldId id="258"/>
            <p14:sldId id="260"/>
            <p14:sldId id="261"/>
            <p14:sldId id="262"/>
            <p14:sldId id="263"/>
            <p14:sldId id="264"/>
            <p14:sldId id="266"/>
            <p14:sldId id="267"/>
            <p14:sldId id="268"/>
            <p14:sldId id="265"/>
            <p14:sldId id="269"/>
            <p14:sldId id="270"/>
            <p14:sldId id="273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9912" autoAdjust="0"/>
  </p:normalViewPr>
  <p:slideViewPr>
    <p:cSldViewPr snapToGrid="0">
      <p:cViewPr varScale="1">
        <p:scale>
          <a:sx n="70" d="100"/>
          <a:sy n="70" d="100"/>
        </p:scale>
        <p:origin x="1675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5D51D2-ADCD-4092-BFAC-B3B920D83F85}" type="datetime1">
              <a:rPr lang="de-DE" smtClean="0"/>
              <a:t>05.02.2024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EE615-04DF-4142-8B33-EF0FCE4F93E5}" type="datetime1">
              <a:rPr lang="de-DE" smtClean="0"/>
              <a:pPr/>
              <a:t>05.02.2024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de-DE" smtClean="0"/>
              <a:t>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Only 4 functions are shown here, but there are actually 6 of them!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de-DE" noProof="0" smtClean="0"/>
              <a:t>13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59706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de-DE" noProof="0" smtClean="0"/>
              <a:t>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918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will not demonstrate this in a live demo as we already have done so in the first milestone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98746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de-DE" noProof="0" smtClean="0"/>
              <a:t>5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08649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“&gt;21” means possible ALL datapoints that need to be reported</a:t>
            </a:r>
          </a:p>
          <a:p>
            <a:r>
              <a:rPr lang="en-US" dirty="0"/>
              <a:t>- If some data points do not fit under the existing Nodes, no problem: </a:t>
            </a:r>
          </a:p>
          <a:p>
            <a:r>
              <a:rPr lang="en-US" dirty="0"/>
              <a:t>	-&gt; Just rewrite the ontology and do some adjustment as explained in the documentation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de-DE" noProof="0" smtClean="0"/>
              <a:t>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72340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Explain this in detail as described in the documentation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de-DE" noProof="0" smtClean="0"/>
              <a:t>8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60090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Potentially show this with a real SPARQL query in: </a:t>
            </a:r>
            <a:r>
              <a:rPr lang="en-US" b="1" dirty="0">
                <a:solidFill>
                  <a:srgbClr val="0070C0"/>
                </a:solidFill>
              </a:rPr>
              <a:t>https://</a:t>
            </a:r>
            <a:r>
              <a:rPr lang="en-US" b="1" dirty="0" err="1">
                <a:solidFill>
                  <a:srgbClr val="0070C0"/>
                </a:solidFill>
              </a:rPr>
              <a:t>query.wikidata.org</a:t>
            </a:r>
            <a:r>
              <a:rPr lang="en-US" b="1" dirty="0">
                <a:solidFill>
                  <a:srgbClr val="0070C0"/>
                </a:solidFill>
              </a:rPr>
              <a:t>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de-DE" noProof="0" smtClean="0"/>
              <a:t>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52917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enables similarity search of Nodes in respect to their property "abstract". </a:t>
            </a:r>
          </a:p>
          <a:p>
            <a:r>
              <a:rPr lang="en-US" dirty="0"/>
              <a:t>- This method currently is not used actively as the similarity between company descriptions (i.e. "abstracts") does not make sense in our opinion. </a:t>
            </a:r>
          </a:p>
          <a:p>
            <a:r>
              <a:rPr lang="en-US" dirty="0"/>
              <a:t>- But it could make sense to do similarity search in the future if other text properties of the </a:t>
            </a:r>
            <a:r>
              <a:rPr lang="en-US" dirty="0" err="1"/>
              <a:t>ESG</a:t>
            </a:r>
            <a:r>
              <a:rPr lang="en-US" dirty="0"/>
              <a:t> data need to be compared.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de-DE" noProof="0" smtClean="0"/>
              <a:t>10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77209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OpenAI API key required as described in the documentation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de-DE" noProof="0" smtClean="0"/>
              <a:t>12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387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0" y="1"/>
            <a:ext cx="9906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llipse 5"/>
          <p:cNvSpPr/>
          <p:nvPr/>
        </p:nvSpPr>
        <p:spPr>
          <a:xfrm>
            <a:off x="-1" y="1"/>
            <a:ext cx="9906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71475" y="4960137"/>
            <a:ext cx="6315075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996113" y="4960137"/>
            <a:ext cx="2600325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88FC6F8F-5002-4D94-A3C0-B6AB2DF62D27}" type="datetime1">
              <a:rPr lang="de-DE" noProof="0" smtClean="0"/>
              <a:t>05.02.2024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  <p:cxnSp>
        <p:nvCxnSpPr>
          <p:cNvPr id="8" name="Gerader Verbinder 7"/>
          <p:cNvCxnSpPr/>
          <p:nvPr/>
        </p:nvCxnSpPr>
        <p:spPr>
          <a:xfrm flipV="1">
            <a:off x="6814310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FF26CF-3A7C-4631-A8BF-38458B0B5AD3}" type="datetime1">
              <a:rPr lang="de-DE" noProof="0" smtClean="0"/>
              <a:t>05.02.2024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088982" y="762000"/>
            <a:ext cx="2135981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04863" y="762000"/>
            <a:ext cx="6160294" cy="5410200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56F5FC-E12D-4883-A900-D8F749C16886}" type="datetime1">
              <a:rPr lang="de-DE" noProof="0" smtClean="0"/>
              <a:t>05.02.2024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  <p:cxnSp>
        <p:nvCxnSpPr>
          <p:cNvPr id="7" name="Gerader Verbinder 6"/>
          <p:cNvCxnSpPr/>
          <p:nvPr/>
        </p:nvCxnSpPr>
        <p:spPr>
          <a:xfrm rot="5400000" flipV="1">
            <a:off x="8172450" y="144988"/>
            <a:ext cx="0" cy="74295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1063" y="292873"/>
            <a:ext cx="9326332" cy="900000"/>
          </a:xfrm>
        </p:spPr>
        <p:txBody>
          <a:bodyPr rtlCol="0"/>
          <a:lstStyle/>
          <a:p>
            <a:pPr rtl="0"/>
            <a:r>
              <a:rPr lang="de-DE" noProof="0" dirty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1062" y="1390650"/>
            <a:ext cx="9326332" cy="4918710"/>
          </a:xfrm>
        </p:spPr>
        <p:txBody>
          <a:bodyPr tIns="180000" rIns="180000" rtlCol="0"/>
          <a:lstStyle/>
          <a:p>
            <a:pPr lvl="0" rtl="0"/>
            <a:r>
              <a:rPr lang="de-DE" noProof="0" dirty="0"/>
              <a:t>Mastertextformat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01063" y="6470704"/>
            <a:ext cx="1750241" cy="274320"/>
          </a:xfrm>
        </p:spPr>
        <p:txBody>
          <a:bodyPr rtlCol="0"/>
          <a:lstStyle/>
          <a:p>
            <a:pPr rtl="0"/>
            <a:fld id="{AD11D247-BF25-4313-848F-0A6FFDC42CC3}" type="datetime1">
              <a:rPr lang="de-DE" noProof="0" smtClean="0"/>
              <a:t>05.02.2024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873604" y="6470704"/>
            <a:ext cx="753790" cy="274320"/>
          </a:xfrm>
        </p:spPr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1"/>
            <a:ext cx="9906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llipse 5"/>
          <p:cNvSpPr/>
          <p:nvPr/>
        </p:nvSpPr>
        <p:spPr>
          <a:xfrm>
            <a:off x="-1" y="1"/>
            <a:ext cx="9906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475" y="4960137"/>
            <a:ext cx="6315075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996113" y="4960137"/>
            <a:ext cx="2600325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3CEAD4-1021-4B35-8BEC-0363D8DA6A57}" type="datetime1">
              <a:rPr lang="de-DE" noProof="0" smtClean="0"/>
              <a:t>05.02.2024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  <p:cxnSp>
        <p:nvCxnSpPr>
          <p:cNvPr id="8" name="Gerader Verbinder 7"/>
          <p:cNvCxnSpPr/>
          <p:nvPr/>
        </p:nvCxnSpPr>
        <p:spPr>
          <a:xfrm flipV="1">
            <a:off x="6814310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2104" y="585216"/>
            <a:ext cx="7897559" cy="1499616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2103" y="2286000"/>
            <a:ext cx="3863340" cy="4023360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66323" y="2286000"/>
            <a:ext cx="3863340" cy="4023360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DE884-BDB3-4445-9C7C-427638C7C80D}" type="datetime1">
              <a:rPr lang="de-DE" noProof="0" smtClean="0"/>
              <a:t>05.02.2024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2104" y="2179636"/>
            <a:ext cx="386334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2104" y="2967788"/>
            <a:ext cx="3863340" cy="3341572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867597" y="2179636"/>
            <a:ext cx="386334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867597" y="2967788"/>
            <a:ext cx="3863340" cy="3341572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235473-FEB4-4673-9FA8-147CB48494B0}" type="datetime1">
              <a:rPr lang="de-DE" noProof="0" smtClean="0"/>
              <a:t>05.02.2024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72DBD2-9956-48DD-B433-972316F0D390}" type="datetime1">
              <a:rPr lang="de-DE" noProof="0" smtClean="0"/>
              <a:t>05.02.2024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600A1-B4CA-4F63-8D09-F7DBA6E64CEA}" type="datetime1">
              <a:rPr lang="de-DE" noProof="0" smtClean="0"/>
              <a:t>05.02.2024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32104" y="471509"/>
            <a:ext cx="356616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43437" y="822960"/>
            <a:ext cx="4613720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2104" y="2257506"/>
            <a:ext cx="356616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23E022-A1A1-4E4C-B902-14F8D62BE84E}" type="datetime1">
              <a:rPr lang="de-DE" noProof="0" smtClean="0"/>
              <a:t>05.02.2024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475" y="4960138"/>
            <a:ext cx="6315075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90352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996113" y="4960138"/>
            <a:ext cx="2600325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FB6D58-F84C-4882-B265-0A468AAE9816}" type="datetime1">
              <a:rPr lang="de-DE" noProof="0" smtClean="0"/>
              <a:t>05.02.2024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de-DE" noProof="0" smtClean="0"/>
              <a:t>‹Nr.›</a:t>
            </a:fld>
            <a:endParaRPr lang="de-DE" noProof="0" dirty="0"/>
          </a:p>
        </p:txBody>
      </p:sp>
      <p:cxnSp>
        <p:nvCxnSpPr>
          <p:cNvPr id="8" name="Gerader Verbinder 7"/>
          <p:cNvCxnSpPr/>
          <p:nvPr/>
        </p:nvCxnSpPr>
        <p:spPr>
          <a:xfrm flipV="1">
            <a:off x="6814310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92500" y="288000"/>
            <a:ext cx="9319415" cy="900000"/>
          </a:xfrm>
          <a:prstGeom prst="rect">
            <a:avLst/>
          </a:prstGeom>
        </p:spPr>
        <p:txBody>
          <a:bodyPr vert="horz" lIns="91440" tIns="90000" rIns="90000" bIns="0" rtlCol="0" anchor="ctr">
            <a:normAutofit/>
          </a:bodyPr>
          <a:lstStyle/>
          <a:p>
            <a:pPr rtl="0"/>
            <a:r>
              <a:rPr lang="de-DE" noProof="0" dirty="0"/>
              <a:t>Titelmasterformat durch Klicken </a:t>
            </a:r>
            <a:r>
              <a:rPr lang="de-DE" noProof="0" dirty="0" err="1"/>
              <a:t>bearbei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92500" y="1314450"/>
            <a:ext cx="9319415" cy="4994910"/>
          </a:xfrm>
          <a:prstGeom prst="rect">
            <a:avLst/>
          </a:prstGeom>
        </p:spPr>
        <p:txBody>
          <a:bodyPr vert="horz" lIns="180000" tIns="108000" rIns="108000" bIns="36000" rtlCol="0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93684" y="6470704"/>
            <a:ext cx="1750241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9E3617B5-9D3A-4290-B029-5215CF6190BB}" type="datetime1">
              <a:rPr lang="de-DE" noProof="0" smtClean="0"/>
              <a:t>05.02.2024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4883" y="6470704"/>
            <a:ext cx="479493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897308" y="6470704"/>
            <a:ext cx="7146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8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sv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5.png"/><Relationship Id="rId5" Type="http://schemas.openxmlformats.org/officeDocument/2006/relationships/image" Target="../media/image20.png"/><Relationship Id="rId10" Type="http://schemas.openxmlformats.org/officeDocument/2006/relationships/image" Target="../media/image3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39726" y="1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-1142980" y="975"/>
            <a:ext cx="12188726" cy="6858000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53787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6350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en-US" sz="4000" dirty="0">
                <a:solidFill>
                  <a:srgbClr val="FFFFFF"/>
                </a:solidFill>
              </a:rPr>
              <a:t>Building an </a:t>
            </a:r>
            <a:r>
              <a:rPr lang="en-US" sz="4000" dirty="0" err="1">
                <a:solidFill>
                  <a:srgbClr val="FFFFFF"/>
                </a:solidFill>
              </a:rPr>
              <a:t>ESG</a:t>
            </a:r>
            <a:r>
              <a:rPr lang="en-US" sz="4000" dirty="0">
                <a:solidFill>
                  <a:srgbClr val="FFFFFF"/>
                </a:solidFill>
              </a:rPr>
              <a:t> Knowledge Graph</a:t>
            </a:r>
            <a:endParaRPr lang="de-DE" sz="400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6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de-DE" dirty="0">
                <a:solidFill>
                  <a:srgbClr val="FFFFFF"/>
                </a:solidFill>
              </a:rPr>
              <a:t>Working Group 4: </a:t>
            </a:r>
            <a:r>
              <a:rPr lang="de-DE" dirty="0" err="1">
                <a:solidFill>
                  <a:srgbClr val="FFFFFF"/>
                </a:solidFill>
              </a:rPr>
              <a:t>Priya</a:t>
            </a:r>
            <a:r>
              <a:rPr lang="de-DE" dirty="0">
                <a:solidFill>
                  <a:srgbClr val="FFFFFF"/>
                </a:solidFill>
              </a:rPr>
              <a:t> Singh, Christopher </a:t>
            </a:r>
            <a:r>
              <a:rPr lang="de-DE" dirty="0" err="1">
                <a:solidFill>
                  <a:srgbClr val="FFFFFF"/>
                </a:solidFill>
              </a:rPr>
              <a:t>Unkart</a:t>
            </a:r>
            <a:r>
              <a:rPr lang="de-DE" dirty="0">
                <a:solidFill>
                  <a:srgbClr val="FFFFFF"/>
                </a:solidFill>
              </a:rPr>
              <a:t>, Rainer Gogel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66350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 startAt="4"/>
            </a:pPr>
            <a:r>
              <a:rPr lang="en-US" dirty="0"/>
              <a:t>add data to knowledge graph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External data from </a:t>
            </a:r>
            <a:r>
              <a:rPr lang="en-US" dirty="0" err="1">
                <a:solidFill>
                  <a:srgbClr val="0070C0"/>
                </a:solidFill>
              </a:rPr>
              <a:t>Wikidata</a:t>
            </a:r>
            <a:r>
              <a:rPr lang="en-US" dirty="0">
                <a:solidFill>
                  <a:srgbClr val="0070C0"/>
                </a:solidFill>
              </a:rPr>
              <a:t> and </a:t>
            </a:r>
            <a:r>
              <a:rPr lang="en-US" dirty="0" err="1">
                <a:solidFill>
                  <a:srgbClr val="0070C0"/>
                </a:solidFill>
              </a:rPr>
              <a:t>DBpedia</a:t>
            </a:r>
            <a:r>
              <a:rPr lang="en-US" dirty="0">
                <a:solidFill>
                  <a:srgbClr val="0070C0"/>
                </a:solidFill>
              </a:rPr>
              <a:t> loaded into </a:t>
            </a:r>
            <a:r>
              <a:rPr lang="en-US" dirty="0" err="1">
                <a:solidFill>
                  <a:srgbClr val="0070C0"/>
                </a:solidFill>
              </a:rPr>
              <a:t>NEO4J</a:t>
            </a:r>
            <a:r>
              <a:rPr lang="en-US" dirty="0">
                <a:solidFill>
                  <a:srgbClr val="0070C0"/>
                </a:solidFill>
              </a:rPr>
              <a:t> via SPARQL requests over internet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5" name="Picture 2" descr="DBpedia – Wikipedia">
            <a:extLst>
              <a:ext uri="{FF2B5EF4-FFF2-40B4-BE49-F238E27FC236}">
                <a16:creationId xmlns:a16="http://schemas.microsoft.com/office/drawing/2014/main" id="{6ADC6CAF-DB19-4DC6-9E81-CBB1E045B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7" y="1537847"/>
            <a:ext cx="1152647" cy="78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oftware, Computersymbol, Webseite enthält.&#10;&#10;Automatisch generierte Beschreibung">
            <a:extLst>
              <a:ext uri="{FF2B5EF4-FFF2-40B4-BE49-F238E27FC236}">
                <a16:creationId xmlns:a16="http://schemas.microsoft.com/office/drawing/2014/main" id="{E45956E1-5BBE-68D9-D9D0-2B9A576AD6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49" t="12817" r="48974" b="2996"/>
          <a:stretch/>
        </p:blipFill>
        <p:spPr bwMode="auto">
          <a:xfrm>
            <a:off x="921433" y="2422641"/>
            <a:ext cx="1386038" cy="15207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4" descr="Wikidata – Wikipedia">
            <a:extLst>
              <a:ext uri="{FF2B5EF4-FFF2-40B4-BE49-F238E27FC236}">
                <a16:creationId xmlns:a16="http://schemas.microsoft.com/office/drawing/2014/main" id="{197877CA-0251-E919-9FF1-70A3DCBDB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028" y="1612469"/>
            <a:ext cx="1080037" cy="76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8DB1A95E-6F96-4B9F-040E-2718D5A7F7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03" t="20307" r="60839" b="16672"/>
          <a:stretch/>
        </p:blipFill>
        <p:spPr bwMode="auto">
          <a:xfrm>
            <a:off x="2781508" y="2422641"/>
            <a:ext cx="1389022" cy="15207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65EB0C1-E5D9-1651-F986-25CAA24CE4CC}"/>
              </a:ext>
            </a:extLst>
          </p:cNvPr>
          <p:cNvSpPr txBox="1"/>
          <p:nvPr/>
        </p:nvSpPr>
        <p:spPr>
          <a:xfrm>
            <a:off x="2805534" y="4303431"/>
            <a:ext cx="1389023" cy="8555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200" b="1" dirty="0" err="1">
                <a:solidFill>
                  <a:srgbClr val="0070C0"/>
                </a:solidFill>
              </a:rPr>
              <a:t>Wikidata</a:t>
            </a:r>
            <a:r>
              <a:rPr lang="en-US" sz="1200" b="1" dirty="0">
                <a:solidFill>
                  <a:srgbClr val="0070C0"/>
                </a:solidFill>
              </a:rPr>
              <a:t>:</a:t>
            </a:r>
          </a:p>
          <a:p>
            <a:pPr algn="ctr"/>
            <a:r>
              <a:rPr lang="en-US" sz="1200" b="1" dirty="0">
                <a:solidFill>
                  <a:srgbClr val="000000"/>
                </a:solidFill>
              </a:rPr>
              <a:t>- industries</a:t>
            </a:r>
          </a:p>
          <a:p>
            <a:pPr algn="ctr"/>
            <a:r>
              <a:rPr lang="en-US" sz="1200" b="1" dirty="0"/>
              <a:t>- country</a:t>
            </a:r>
          </a:p>
          <a:p>
            <a:pPr algn="ctr"/>
            <a:r>
              <a:rPr lang="en-US" sz="1200" b="1" dirty="0"/>
              <a:t>- </a:t>
            </a:r>
            <a:r>
              <a:rPr lang="en-US" sz="1200" b="1" dirty="0" err="1"/>
              <a:t>ISIN</a:t>
            </a:r>
            <a:endParaRPr lang="en-US" sz="1200" b="1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29D7878-0C9A-63D1-1D76-C7B00288D3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037" y="2877395"/>
            <a:ext cx="1244112" cy="464423"/>
          </a:xfrm>
          <a:prstGeom prst="rect">
            <a:avLst/>
          </a:prstGeom>
        </p:spPr>
      </p:pic>
      <p:pic>
        <p:nvPicPr>
          <p:cNvPr id="17" name="Picture 2" descr="Bruggen Blog: The Neo4j Knowledge Graph">
            <a:extLst>
              <a:ext uri="{FF2B5EF4-FFF2-40B4-BE49-F238E27FC236}">
                <a16:creationId xmlns:a16="http://schemas.microsoft.com/office/drawing/2014/main" id="{0DE42857-5A21-4507-AEE1-779F6FBE9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22668" r="13546" b="3445"/>
          <a:stretch/>
        </p:blipFill>
        <p:spPr bwMode="auto">
          <a:xfrm>
            <a:off x="7806163" y="3365885"/>
            <a:ext cx="1062282" cy="52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0F2C1DB-8B1F-2863-395F-698D5E140724}"/>
              </a:ext>
            </a:extLst>
          </p:cNvPr>
          <p:cNvSpPr/>
          <p:nvPr/>
        </p:nvSpPr>
        <p:spPr>
          <a:xfrm>
            <a:off x="7586230" y="2804702"/>
            <a:ext cx="1505016" cy="1248595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25607C9-6DF7-C46F-C49C-A4B072AC175B}"/>
              </a:ext>
            </a:extLst>
          </p:cNvPr>
          <p:cNvSpPr txBox="1"/>
          <p:nvPr/>
        </p:nvSpPr>
        <p:spPr>
          <a:xfrm>
            <a:off x="921433" y="4303431"/>
            <a:ext cx="1389022" cy="8555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200" b="1" dirty="0" err="1">
                <a:solidFill>
                  <a:srgbClr val="0070C0"/>
                </a:solidFill>
              </a:rPr>
              <a:t>DBpedia</a:t>
            </a:r>
            <a:r>
              <a:rPr lang="en-US" sz="1200" b="1" dirty="0">
                <a:solidFill>
                  <a:srgbClr val="0070C0"/>
                </a:solidFill>
              </a:rPr>
              <a:t>:</a:t>
            </a:r>
          </a:p>
          <a:p>
            <a:pPr algn="ctr"/>
            <a:r>
              <a:rPr lang="en-US" sz="1200" b="1" dirty="0">
                <a:solidFill>
                  <a:srgbClr val="000000"/>
                </a:solidFill>
              </a:rPr>
              <a:t>- abstract </a:t>
            </a:r>
            <a:r>
              <a:rPr lang="en-US" sz="1200" dirty="0">
                <a:solidFill>
                  <a:srgbClr val="000000"/>
                </a:solidFill>
              </a:rPr>
              <a:t>(“Company description”)</a:t>
            </a:r>
            <a:endParaRPr lang="en-US" sz="1200" dirty="0"/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4D022EAC-8ACB-E98B-8965-428370CEC9D1}"/>
              </a:ext>
            </a:extLst>
          </p:cNvPr>
          <p:cNvSpPr/>
          <p:nvPr/>
        </p:nvSpPr>
        <p:spPr>
          <a:xfrm>
            <a:off x="4984694" y="3294458"/>
            <a:ext cx="1787371" cy="36838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08E5A4F-1FCB-727F-6FA0-50B866D1DA3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074" t="13419" r="31057" b="13419"/>
          <a:stretch/>
        </p:blipFill>
        <p:spPr>
          <a:xfrm>
            <a:off x="5462230" y="2504616"/>
            <a:ext cx="726794" cy="789842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4B27A18-AF47-ACB9-6107-64FD1AF4634A}"/>
              </a:ext>
            </a:extLst>
          </p:cNvPr>
          <p:cNvSpPr txBox="1"/>
          <p:nvPr/>
        </p:nvSpPr>
        <p:spPr>
          <a:xfrm>
            <a:off x="5062848" y="3563543"/>
            <a:ext cx="1525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solidFill>
                  <a:srgbClr val="0070C0"/>
                </a:solidFill>
              </a:rPr>
              <a:t>requests</a:t>
            </a:r>
            <a:endParaRPr lang="de-DE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767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 startAt="4"/>
            </a:pPr>
            <a:r>
              <a:rPr lang="en-US" dirty="0"/>
              <a:t>add data to knowledge graph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Add embedding of text to Knowledge Graph Node (“Company”) as property to later do similarity search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041098-D1E8-0F80-30B6-6A1B880DC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368" y="2527045"/>
            <a:ext cx="3327055" cy="26414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435A770-507D-9E97-F4F6-785B57A75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77" y="2527802"/>
            <a:ext cx="3116608" cy="1245027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38717AF-45C7-6A8E-FE3A-6D5BF0B1DBF5}"/>
              </a:ext>
            </a:extLst>
          </p:cNvPr>
          <p:cNvSpPr txBox="1"/>
          <p:nvPr/>
        </p:nvSpPr>
        <p:spPr>
          <a:xfrm>
            <a:off x="1422370" y="1672242"/>
            <a:ext cx="1389022" cy="8555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200" b="1" dirty="0" err="1">
                <a:solidFill>
                  <a:srgbClr val="0070C0"/>
                </a:solidFill>
              </a:rPr>
              <a:t>DBpedia</a:t>
            </a:r>
            <a:r>
              <a:rPr lang="en-US" sz="1200" b="1" dirty="0">
                <a:solidFill>
                  <a:srgbClr val="0070C0"/>
                </a:solidFill>
              </a:rPr>
              <a:t>:</a:t>
            </a:r>
          </a:p>
          <a:p>
            <a:pPr algn="ctr"/>
            <a:r>
              <a:rPr lang="en-US" sz="1200" b="1" dirty="0">
                <a:solidFill>
                  <a:srgbClr val="000000"/>
                </a:solidFill>
              </a:rPr>
              <a:t>- abstract </a:t>
            </a:r>
            <a:r>
              <a:rPr lang="en-US" sz="1200" dirty="0">
                <a:solidFill>
                  <a:srgbClr val="000000"/>
                </a:solidFill>
              </a:rPr>
              <a:t>(“Company description”)</a:t>
            </a:r>
            <a:endParaRPr lang="en-US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E350EAE-1B82-3FA8-A9FC-315172883ED3}"/>
              </a:ext>
            </a:extLst>
          </p:cNvPr>
          <p:cNvSpPr txBox="1"/>
          <p:nvPr/>
        </p:nvSpPr>
        <p:spPr>
          <a:xfrm>
            <a:off x="6994294" y="1658094"/>
            <a:ext cx="1389022" cy="8555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highlight>
                  <a:srgbClr val="00FF00"/>
                </a:highlight>
              </a:rPr>
              <a:t>Embedding of:</a:t>
            </a:r>
          </a:p>
          <a:p>
            <a:pPr algn="ctr"/>
            <a:r>
              <a:rPr lang="en-US" sz="1200" b="1" dirty="0">
                <a:solidFill>
                  <a:srgbClr val="000000"/>
                </a:solidFill>
              </a:rPr>
              <a:t>- abstract </a:t>
            </a:r>
            <a:r>
              <a:rPr lang="en-US" sz="1200" dirty="0">
                <a:solidFill>
                  <a:srgbClr val="000000"/>
                </a:solidFill>
              </a:rPr>
              <a:t>(“Company description”)</a:t>
            </a:r>
            <a:endParaRPr lang="en-US" sz="12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B894813-B1AC-3ADE-8F6D-BE426683B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99" y="1727689"/>
            <a:ext cx="1634202" cy="699262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E2E853BD-6AD3-917D-7A16-31D7250A7C6B}"/>
              </a:ext>
            </a:extLst>
          </p:cNvPr>
          <p:cNvSpPr/>
          <p:nvPr/>
        </p:nvSpPr>
        <p:spPr>
          <a:xfrm>
            <a:off x="3330429" y="1759019"/>
            <a:ext cx="510905" cy="56252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726AA49E-1519-61F2-35D6-4B39F61DB322}"/>
              </a:ext>
            </a:extLst>
          </p:cNvPr>
          <p:cNvSpPr/>
          <p:nvPr/>
        </p:nvSpPr>
        <p:spPr>
          <a:xfrm>
            <a:off x="6064666" y="1759020"/>
            <a:ext cx="510905" cy="56252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0497B62-F256-9976-BD08-3268048E6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4101" y="3933019"/>
            <a:ext cx="1244112" cy="464423"/>
          </a:xfrm>
          <a:prstGeom prst="rect">
            <a:avLst/>
          </a:prstGeom>
        </p:spPr>
      </p:pic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17FD6B8-107B-D17F-12FD-E053486D3C5E}"/>
              </a:ext>
            </a:extLst>
          </p:cNvPr>
          <p:cNvSpPr/>
          <p:nvPr/>
        </p:nvSpPr>
        <p:spPr>
          <a:xfrm rot="5400000">
            <a:off x="7459004" y="3223111"/>
            <a:ext cx="510905" cy="56252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26" name="Picture 2" descr="Bruggen Blog: The Neo4j Knowledge Graph">
            <a:extLst>
              <a:ext uri="{FF2B5EF4-FFF2-40B4-BE49-F238E27FC236}">
                <a16:creationId xmlns:a16="http://schemas.microsoft.com/office/drawing/2014/main" id="{1BA5973F-81A4-38F3-0304-6E3873000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22668" r="13546" b="3445"/>
          <a:stretch/>
        </p:blipFill>
        <p:spPr bwMode="auto">
          <a:xfrm>
            <a:off x="7214227" y="4421509"/>
            <a:ext cx="1062282" cy="52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97ACCCD9-759D-59D0-E867-8FBB6CE57F1B}"/>
              </a:ext>
            </a:extLst>
          </p:cNvPr>
          <p:cNvSpPr/>
          <p:nvPr/>
        </p:nvSpPr>
        <p:spPr>
          <a:xfrm>
            <a:off x="6994294" y="3860326"/>
            <a:ext cx="1505016" cy="1248595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04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4">
            <a:extLst>
              <a:ext uri="{FF2B5EF4-FFF2-40B4-BE49-F238E27FC236}">
                <a16:creationId xmlns:a16="http://schemas.microsoft.com/office/drawing/2014/main" id="{831060D7-6E86-DEFD-66E7-2F827E6BA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-1142980" y="975"/>
            <a:ext cx="12191980" cy="6858000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04FA3268-0A59-A392-C123-19E88F5D89DD}"/>
              </a:ext>
            </a:extLst>
          </p:cNvPr>
          <p:cNvSpPr/>
          <p:nvPr/>
        </p:nvSpPr>
        <p:spPr>
          <a:xfrm>
            <a:off x="1992190" y="2528887"/>
            <a:ext cx="5921619" cy="180022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LIVE DEMO </a:t>
            </a:r>
            <a:r>
              <a:rPr lang="en-US" sz="4800" b="1" dirty="0"/>
              <a:t>1</a:t>
            </a:r>
            <a:r>
              <a:rPr lang="en-US" sz="4800" dirty="0"/>
              <a:t>:</a:t>
            </a:r>
          </a:p>
          <a:p>
            <a:pPr algn="ctr"/>
            <a:r>
              <a:rPr lang="en-US" dirty="0"/>
              <a:t>Create Knowledge Graph with data in </a:t>
            </a:r>
            <a:r>
              <a:rPr lang="en-US" dirty="0" err="1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28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 startAt="5"/>
            </a:pPr>
            <a:r>
              <a:rPr lang="en-US" dirty="0"/>
              <a:t>knowledge graph bot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Send text question to Knowledge Graph Bot to receive text answer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0303347-FDB1-1B14-F4F3-54F95AD5E4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18" b="4685"/>
          <a:stretch/>
        </p:blipFill>
        <p:spPr>
          <a:xfrm>
            <a:off x="3216749" y="2915513"/>
            <a:ext cx="1696679" cy="171738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F5A3FFC-1F0D-0DDE-E095-06CD3A295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497" y="3190874"/>
            <a:ext cx="1480227" cy="552564"/>
          </a:xfrm>
          <a:prstGeom prst="rect">
            <a:avLst/>
          </a:prstGeom>
        </p:spPr>
      </p:pic>
      <p:pic>
        <p:nvPicPr>
          <p:cNvPr id="14" name="Picture 2" descr="Bruggen Blog: The Neo4j Knowledge Graph">
            <a:extLst>
              <a:ext uri="{FF2B5EF4-FFF2-40B4-BE49-F238E27FC236}">
                <a16:creationId xmlns:a16="http://schemas.microsoft.com/office/drawing/2014/main" id="{4F62C870-0702-9926-752B-8893A834A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22668" r="13546" b="3445"/>
          <a:stretch/>
        </p:blipFill>
        <p:spPr bwMode="auto">
          <a:xfrm>
            <a:off x="7844666" y="3777958"/>
            <a:ext cx="1263888" cy="62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2D5AE79C-5AAA-E25D-2816-2D7C0193743B}"/>
              </a:ext>
            </a:extLst>
          </p:cNvPr>
          <p:cNvSpPr/>
          <p:nvPr/>
        </p:nvSpPr>
        <p:spPr>
          <a:xfrm>
            <a:off x="7581288" y="3084147"/>
            <a:ext cx="1790647" cy="1480673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9CBA0331-93BE-E126-5C53-E0F1CE5DE473}"/>
              </a:ext>
            </a:extLst>
          </p:cNvPr>
          <p:cNvSpPr/>
          <p:nvPr/>
        </p:nvSpPr>
        <p:spPr>
          <a:xfrm>
            <a:off x="1560627" y="3005015"/>
            <a:ext cx="1465615" cy="60954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r>
              <a:rPr lang="en-US" dirty="0"/>
              <a:t>: question</a:t>
            </a: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8B0093EA-1A23-23FF-73EF-E3557DD7A3B7}"/>
              </a:ext>
            </a:extLst>
          </p:cNvPr>
          <p:cNvSpPr/>
          <p:nvPr/>
        </p:nvSpPr>
        <p:spPr>
          <a:xfrm>
            <a:off x="5103935" y="3005015"/>
            <a:ext cx="2158511" cy="60954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  <a:r>
              <a:rPr lang="en-US" dirty="0"/>
              <a:t>: </a:t>
            </a:r>
            <a:r>
              <a:rPr lang="en-US" dirty="0">
                <a:highlight>
                  <a:srgbClr val="00FF00"/>
                </a:highlight>
              </a:rPr>
              <a:t>Cypher</a:t>
            </a:r>
            <a:r>
              <a:rPr lang="en-US" dirty="0"/>
              <a:t> Query</a:t>
            </a: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6FCA5EEE-C8A2-7924-0ADE-B85CEC90E3DA}"/>
              </a:ext>
            </a:extLst>
          </p:cNvPr>
          <p:cNvSpPr/>
          <p:nvPr/>
        </p:nvSpPr>
        <p:spPr>
          <a:xfrm flipH="1">
            <a:off x="5103934" y="4023361"/>
            <a:ext cx="2158511" cy="60954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  <a:r>
              <a:rPr lang="en-US" dirty="0"/>
              <a:t>: </a:t>
            </a:r>
            <a:r>
              <a:rPr lang="en-US" dirty="0">
                <a:highlight>
                  <a:srgbClr val="00FF00"/>
                </a:highlight>
              </a:rPr>
              <a:t>Cypher</a:t>
            </a:r>
            <a:r>
              <a:rPr lang="en-US" dirty="0"/>
              <a:t> Response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F34470AA-7E9F-9509-ECCD-9BD646F50B08}"/>
              </a:ext>
            </a:extLst>
          </p:cNvPr>
          <p:cNvSpPr/>
          <p:nvPr/>
        </p:nvSpPr>
        <p:spPr>
          <a:xfrm flipH="1">
            <a:off x="1560624" y="4017517"/>
            <a:ext cx="1465615" cy="60954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  <a:r>
              <a:rPr lang="en-US" dirty="0"/>
              <a:t>: answer</a:t>
            </a:r>
          </a:p>
        </p:txBody>
      </p:sp>
      <p:pic>
        <p:nvPicPr>
          <p:cNvPr id="32" name="Grafik 31" descr="Dokument mit einfarbiger Füllung">
            <a:extLst>
              <a:ext uri="{FF2B5EF4-FFF2-40B4-BE49-F238E27FC236}">
                <a16:creationId xmlns:a16="http://schemas.microsoft.com/office/drawing/2014/main" id="{862FACEF-F471-0DF2-FBB8-3EAEFDBE59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065" y="3317008"/>
            <a:ext cx="914400" cy="914400"/>
          </a:xfrm>
          <a:prstGeom prst="rect">
            <a:avLst/>
          </a:prstGeom>
        </p:spPr>
      </p:pic>
      <p:pic>
        <p:nvPicPr>
          <p:cNvPr id="1026" name="Picture 2" descr="Inside LangChain: The Open Source Large Language Model Framework Everyone  is Talking About | by Jesus Rodriguez | Towards AI">
            <a:extLst>
              <a:ext uri="{FF2B5EF4-FFF2-40B4-BE49-F238E27FC236}">
                <a16:creationId xmlns:a16="http://schemas.microsoft.com/office/drawing/2014/main" id="{7BB4A0C3-B5FF-1CA4-6FAC-3030C8B39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0" t="32336" r="14963" b="34900"/>
          <a:stretch/>
        </p:blipFill>
        <p:spPr bwMode="auto">
          <a:xfrm>
            <a:off x="3036387" y="1928673"/>
            <a:ext cx="2057401" cy="50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A1A5D9F-7831-5569-7D8A-D4C624EEBD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654" t="37692" r="26687" b="37534"/>
          <a:stretch/>
        </p:blipFill>
        <p:spPr>
          <a:xfrm>
            <a:off x="3385932" y="2434232"/>
            <a:ext cx="1358312" cy="38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51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 startAt="6"/>
            </a:pPr>
            <a:r>
              <a:rPr lang="en-US" dirty="0"/>
              <a:t>knowledge graph queries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Parameterized functions allow for a wide range of different questions.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4A50B94-6812-7134-6345-27F7858CE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39" y="2023322"/>
            <a:ext cx="3403378" cy="7407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CBB328C-8E84-04F2-4D93-A80E9300C08A}"/>
              </a:ext>
            </a:extLst>
          </p:cNvPr>
          <p:cNvSpPr txBox="1"/>
          <p:nvPr/>
        </p:nvSpPr>
        <p:spPr>
          <a:xfrm>
            <a:off x="963147" y="1537795"/>
            <a:ext cx="3145235" cy="39395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 Parameterizable Functions: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231750-03CE-CC78-976B-34307F47D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39" y="2906319"/>
            <a:ext cx="3420933" cy="6319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7BF98D-98BF-3912-A3AA-E6FFC6640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39" y="3680507"/>
            <a:ext cx="3184800" cy="8962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EA8B06D-0F75-46A2-728F-4D148607C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339" y="4691936"/>
            <a:ext cx="3261946" cy="69224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9AAD3CA-1A57-F7FE-0A4F-696811106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618" y="1984769"/>
            <a:ext cx="3145235" cy="127953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A3964A3-22E4-A624-9D0A-E04CC4550033}"/>
              </a:ext>
            </a:extLst>
          </p:cNvPr>
          <p:cNvSpPr txBox="1"/>
          <p:nvPr/>
        </p:nvSpPr>
        <p:spPr>
          <a:xfrm>
            <a:off x="5797618" y="1512143"/>
            <a:ext cx="3145235" cy="39395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Parameters:</a:t>
            </a:r>
            <a:endParaRPr lang="en-US" dirty="0"/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51167102-CBD0-5AFD-D97A-6CF8C0AE312F}"/>
              </a:ext>
            </a:extLst>
          </p:cNvPr>
          <p:cNvSpPr/>
          <p:nvPr/>
        </p:nvSpPr>
        <p:spPr>
          <a:xfrm>
            <a:off x="4707609" y="1460795"/>
            <a:ext cx="510905" cy="56252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1EDD2A48-1566-91B2-BD44-59B4BF3588A1}"/>
              </a:ext>
            </a:extLst>
          </p:cNvPr>
          <p:cNvSpPr/>
          <p:nvPr/>
        </p:nvSpPr>
        <p:spPr>
          <a:xfrm rot="5400000">
            <a:off x="7195233" y="3491871"/>
            <a:ext cx="510905" cy="56252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3C69643C-1BA3-1638-1DCB-21813388C96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344"/>
          <a:stretch/>
        </p:blipFill>
        <p:spPr>
          <a:xfrm>
            <a:off x="5461566" y="4281962"/>
            <a:ext cx="3978241" cy="92495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539123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88308DA-4A92-DAEB-6AA1-5163C6C276DD}"/>
              </a:ext>
            </a:extLst>
          </p:cNvPr>
          <p:cNvCxnSpPr>
            <a:cxnSpLocks/>
          </p:cNvCxnSpPr>
          <p:nvPr/>
        </p:nvCxnSpPr>
        <p:spPr>
          <a:xfrm flipH="1">
            <a:off x="7484042" y="2654478"/>
            <a:ext cx="249887" cy="1076957"/>
          </a:xfrm>
          <a:prstGeom prst="straightConnector1">
            <a:avLst/>
          </a:prstGeom>
          <a:ln w="254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660334A3-94E8-2FB2-DFA2-2EE492DBE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82" y="3300481"/>
            <a:ext cx="4235261" cy="53810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 startAt="6"/>
            </a:pPr>
            <a:r>
              <a:rPr lang="en-US" dirty="0"/>
              <a:t>knowledge graph queries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Change in parameters will change question, answer and answer components.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CBB328C-8E84-04F2-4D93-A80E9300C08A}"/>
              </a:ext>
            </a:extLst>
          </p:cNvPr>
          <p:cNvSpPr txBox="1"/>
          <p:nvPr/>
        </p:nvSpPr>
        <p:spPr>
          <a:xfrm>
            <a:off x="3380380" y="1967564"/>
            <a:ext cx="3145235" cy="39395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Parameterizable Function: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798473-2155-1C41-FCA5-FFBA2457B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347" y="2435068"/>
            <a:ext cx="7647305" cy="28558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CA3A910-219E-1EE2-9AEE-8E592F72E49C}"/>
              </a:ext>
            </a:extLst>
          </p:cNvPr>
          <p:cNvSpPr txBox="1"/>
          <p:nvPr/>
        </p:nvSpPr>
        <p:spPr>
          <a:xfrm>
            <a:off x="3380381" y="1565091"/>
            <a:ext cx="3145235" cy="3939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Example: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259DEBB-60ED-CE8C-6970-AE253BC4E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765" y="3299576"/>
            <a:ext cx="4235261" cy="526570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94DC80B-4225-DEFE-8705-471A26CA13BC}"/>
              </a:ext>
            </a:extLst>
          </p:cNvPr>
          <p:cNvCxnSpPr>
            <a:cxnSpLocks/>
          </p:cNvCxnSpPr>
          <p:nvPr/>
        </p:nvCxnSpPr>
        <p:spPr>
          <a:xfrm flipH="1">
            <a:off x="2809147" y="2654478"/>
            <a:ext cx="2416702" cy="9010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38B72BD2-79EE-02A0-9AC1-DF7551DA4E91}"/>
              </a:ext>
            </a:extLst>
          </p:cNvPr>
          <p:cNvCxnSpPr>
            <a:cxnSpLocks/>
          </p:cNvCxnSpPr>
          <p:nvPr/>
        </p:nvCxnSpPr>
        <p:spPr>
          <a:xfrm flipH="1">
            <a:off x="3773418" y="2654478"/>
            <a:ext cx="3960511" cy="10769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A594B189-60C3-4E6A-0AB3-99334971221E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5238532" y="2661861"/>
            <a:ext cx="1818559" cy="897103"/>
          </a:xfrm>
          <a:prstGeom prst="straightConnector1">
            <a:avLst/>
          </a:prstGeom>
          <a:ln w="254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B2617632-0BE5-01D2-9189-14E40EE10BD4}"/>
              </a:ext>
            </a:extLst>
          </p:cNvPr>
          <p:cNvSpPr/>
          <p:nvPr/>
        </p:nvSpPr>
        <p:spPr>
          <a:xfrm>
            <a:off x="2417480" y="3486700"/>
            <a:ext cx="391668" cy="162855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3995A1FE-2B2F-05E4-7EC6-C44E427A4D09}"/>
              </a:ext>
            </a:extLst>
          </p:cNvPr>
          <p:cNvSpPr/>
          <p:nvPr/>
        </p:nvSpPr>
        <p:spPr>
          <a:xfrm>
            <a:off x="2456248" y="3658281"/>
            <a:ext cx="1317169" cy="171580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94ABDE91-0CB7-46E9-4CB5-9A1CB18A3776}"/>
              </a:ext>
            </a:extLst>
          </p:cNvPr>
          <p:cNvSpPr/>
          <p:nvPr/>
        </p:nvSpPr>
        <p:spPr>
          <a:xfrm>
            <a:off x="7071739" y="3653268"/>
            <a:ext cx="345312" cy="160575"/>
          </a:xfrm>
          <a:prstGeom prst="roundRect">
            <a:avLst/>
          </a:prstGeom>
          <a:solidFill>
            <a:srgbClr val="00CC00">
              <a:alpha val="10000"/>
            </a:srgbClr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98ED687B-280F-F346-3E6C-4FA3061232A1}"/>
              </a:ext>
            </a:extLst>
          </p:cNvPr>
          <p:cNvSpPr/>
          <p:nvPr/>
        </p:nvSpPr>
        <p:spPr>
          <a:xfrm>
            <a:off x="7057091" y="3478676"/>
            <a:ext cx="1163215" cy="160575"/>
          </a:xfrm>
          <a:prstGeom prst="roundRect">
            <a:avLst/>
          </a:prstGeom>
          <a:solidFill>
            <a:srgbClr val="00CC00">
              <a:alpha val="10000"/>
            </a:srgbClr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: abgerundete Ecken 46">
            <a:extLst>
              <a:ext uri="{FF2B5EF4-FFF2-40B4-BE49-F238E27FC236}">
                <a16:creationId xmlns:a16="http://schemas.microsoft.com/office/drawing/2014/main" id="{43337C66-4021-C5E2-5488-439F0CC81F13}"/>
              </a:ext>
            </a:extLst>
          </p:cNvPr>
          <p:cNvSpPr/>
          <p:nvPr/>
        </p:nvSpPr>
        <p:spPr>
          <a:xfrm>
            <a:off x="521381" y="4081371"/>
            <a:ext cx="4235261" cy="1000720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QUESTION: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“</a:t>
            </a:r>
            <a:r>
              <a:rPr lang="en-US" sz="1600" b="1" dirty="0">
                <a:solidFill>
                  <a:srgbClr val="FF0000"/>
                </a:solidFill>
              </a:rPr>
              <a:t>Which </a:t>
            </a:r>
            <a:r>
              <a:rPr lang="en-US" sz="1600" b="1" u="sng" dirty="0">
                <a:solidFill>
                  <a:srgbClr val="FF0000"/>
                </a:solidFill>
              </a:rPr>
              <a:t>company</a:t>
            </a:r>
            <a:r>
              <a:rPr lang="en-US" sz="1600" b="1" dirty="0">
                <a:solidFill>
                  <a:srgbClr val="FF0000"/>
                </a:solidFill>
              </a:rPr>
              <a:t> had the most </a:t>
            </a:r>
            <a:r>
              <a:rPr lang="en-US" sz="1600" b="1" u="sng" dirty="0" err="1">
                <a:solidFill>
                  <a:srgbClr val="FF0000"/>
                </a:solidFill>
              </a:rPr>
              <a:t>EmissionsToAirByPollutant</a:t>
            </a:r>
            <a:r>
              <a:rPr lang="en-US" sz="1600" b="1" dirty="0">
                <a:solidFill>
                  <a:srgbClr val="FF0000"/>
                </a:solidFill>
              </a:rPr>
              <a:t> in [</a:t>
            </a:r>
            <a:r>
              <a:rPr lang="en-US" sz="1600" dirty="0">
                <a:solidFill>
                  <a:srgbClr val="FF0000"/>
                </a:solidFill>
              </a:rPr>
              <a:t>'</a:t>
            </a:r>
            <a:r>
              <a:rPr lang="en-US" sz="1600" b="1" dirty="0">
                <a:solidFill>
                  <a:srgbClr val="FF0000"/>
                </a:solidFill>
              </a:rPr>
              <a:t>2023</a:t>
            </a:r>
            <a:r>
              <a:rPr lang="en-US" sz="1600" dirty="0">
                <a:solidFill>
                  <a:srgbClr val="FF0000"/>
                </a:solidFill>
              </a:rPr>
              <a:t>'</a:t>
            </a:r>
            <a:r>
              <a:rPr lang="en-US" sz="1600" b="1" dirty="0">
                <a:solidFill>
                  <a:srgbClr val="FF0000"/>
                </a:solidFill>
              </a:rPr>
              <a:t>, </a:t>
            </a:r>
            <a:r>
              <a:rPr lang="en-US" sz="1600" dirty="0">
                <a:solidFill>
                  <a:srgbClr val="FF0000"/>
                </a:solidFill>
              </a:rPr>
              <a:t>'</a:t>
            </a:r>
            <a:r>
              <a:rPr lang="en-US" sz="1600" b="1" dirty="0">
                <a:solidFill>
                  <a:srgbClr val="FF0000"/>
                </a:solidFill>
              </a:rPr>
              <a:t>2022</a:t>
            </a:r>
            <a:r>
              <a:rPr lang="en-US" sz="1600" dirty="0">
                <a:solidFill>
                  <a:srgbClr val="FF0000"/>
                </a:solidFill>
              </a:rPr>
              <a:t>’</a:t>
            </a:r>
            <a:r>
              <a:rPr lang="en-US" sz="1600" b="1" dirty="0">
                <a:solidFill>
                  <a:srgbClr val="FF0000"/>
                </a:solidFill>
              </a:rPr>
              <a:t>] </a:t>
            </a:r>
            <a:r>
              <a:rPr lang="en-US" sz="1600" dirty="0">
                <a:solidFill>
                  <a:srgbClr val="FF0000"/>
                </a:solidFill>
              </a:rPr>
              <a:t>?”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8DF58793-B842-22DD-F7D6-924558D8C289}"/>
              </a:ext>
            </a:extLst>
          </p:cNvPr>
          <p:cNvSpPr/>
          <p:nvPr/>
        </p:nvSpPr>
        <p:spPr>
          <a:xfrm>
            <a:off x="5126764" y="4081370"/>
            <a:ext cx="4257861" cy="1211539"/>
          </a:xfrm>
          <a:prstGeom prst="roundRect">
            <a:avLst/>
          </a:prstGeom>
          <a:solidFill>
            <a:srgbClr val="00CC00">
              <a:alpha val="10000"/>
            </a:srgbClr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QUESTION: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600" dirty="0">
                <a:solidFill>
                  <a:srgbClr val="00CC00"/>
                </a:solidFill>
              </a:rPr>
              <a:t>“</a:t>
            </a:r>
            <a:r>
              <a:rPr lang="en-US" sz="1600" b="1" dirty="0">
                <a:solidFill>
                  <a:srgbClr val="00CC00"/>
                </a:solidFill>
              </a:rPr>
              <a:t>In which year did </a:t>
            </a:r>
            <a:r>
              <a:rPr lang="en-US" sz="1600" b="1" u="sng" dirty="0">
                <a:solidFill>
                  <a:srgbClr val="00CC00"/>
                </a:solidFill>
              </a:rPr>
              <a:t>Adidas</a:t>
            </a:r>
            <a:r>
              <a:rPr lang="en-US" sz="1600" b="1" dirty="0">
                <a:solidFill>
                  <a:srgbClr val="00CC00"/>
                </a:solidFill>
              </a:rPr>
              <a:t> have the highest </a:t>
            </a:r>
            <a:r>
              <a:rPr lang="en-US" sz="1600" b="1" u="sng" dirty="0" err="1">
                <a:solidFill>
                  <a:srgbClr val="00CC00"/>
                </a:solidFill>
              </a:rPr>
              <a:t>EmissionsToAirByPollutant</a:t>
            </a:r>
            <a:r>
              <a:rPr lang="en-US" sz="1600" b="1" dirty="0">
                <a:solidFill>
                  <a:srgbClr val="00CC00"/>
                </a:solidFill>
              </a:rPr>
              <a:t> and how much was </a:t>
            </a:r>
            <a:r>
              <a:rPr lang="en-US" b="1" dirty="0">
                <a:solidFill>
                  <a:srgbClr val="00CC00"/>
                </a:solidFill>
              </a:rPr>
              <a:t>it ?</a:t>
            </a:r>
            <a:r>
              <a:rPr lang="en-US" dirty="0">
                <a:solidFill>
                  <a:srgbClr val="00CC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640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4">
            <a:extLst>
              <a:ext uri="{FF2B5EF4-FFF2-40B4-BE49-F238E27FC236}">
                <a16:creationId xmlns:a16="http://schemas.microsoft.com/office/drawing/2014/main" id="{831060D7-6E86-DEFD-66E7-2F827E6BA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-1142980" y="975"/>
            <a:ext cx="12191980" cy="6858000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04FA3268-0A59-A392-C123-19E88F5D89DD}"/>
              </a:ext>
            </a:extLst>
          </p:cNvPr>
          <p:cNvSpPr/>
          <p:nvPr/>
        </p:nvSpPr>
        <p:spPr>
          <a:xfrm>
            <a:off x="1992190" y="2528887"/>
            <a:ext cx="5921619" cy="180022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LIVE DEMO </a:t>
            </a:r>
            <a:r>
              <a:rPr lang="en-US" sz="4800" b="1" dirty="0"/>
              <a:t>2</a:t>
            </a:r>
            <a:r>
              <a:rPr lang="en-US" sz="4800" dirty="0"/>
              <a:t>:</a:t>
            </a:r>
          </a:p>
          <a:p>
            <a:pPr algn="ctr"/>
            <a:r>
              <a:rPr lang="en-US" dirty="0"/>
              <a:t>Query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1502757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>
            <a:extLst>
              <a:ext uri="{FF2B5EF4-FFF2-40B4-BE49-F238E27FC236}">
                <a16:creationId xmlns:a16="http://schemas.microsoft.com/office/drawing/2014/main" id="{078893AF-9222-9A0C-AA2E-02B2F903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-1142980" y="975"/>
            <a:ext cx="12191980" cy="6858000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04FA3268-0A59-A392-C123-19E88F5D89DD}"/>
              </a:ext>
            </a:extLst>
          </p:cNvPr>
          <p:cNvSpPr/>
          <p:nvPr/>
        </p:nvSpPr>
        <p:spPr>
          <a:xfrm>
            <a:off x="1992190" y="2528887"/>
            <a:ext cx="5921619" cy="180022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Thank you </a:t>
            </a:r>
          </a:p>
          <a:p>
            <a:pPr algn="ctr"/>
            <a:r>
              <a:rPr lang="en-US" sz="4800" dirty="0"/>
              <a:t>for your attention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80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AA1C42-7092-6726-19B3-6FEEEE18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310B75-D2B0-6471-CDB7-B15049184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928" y="1568329"/>
            <a:ext cx="6923941" cy="455199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Extract data from XBRL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Ontologies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Knowledge Graph Construction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data to Knowledge Graph</a:t>
            </a:r>
          </a:p>
          <a:p>
            <a:pPr marL="630936" lvl="1" indent="-457200">
              <a:buFont typeface="+mj-lt"/>
              <a:buAutoNum type="alphaLcPeriod"/>
            </a:pPr>
            <a:r>
              <a:rPr lang="en-US" dirty="0"/>
              <a:t>External data from </a:t>
            </a:r>
            <a:r>
              <a:rPr lang="en-US" dirty="0" err="1"/>
              <a:t>Wikidata</a:t>
            </a:r>
            <a:r>
              <a:rPr lang="en-US" dirty="0"/>
              <a:t> and </a:t>
            </a:r>
            <a:r>
              <a:rPr lang="en-US" dirty="0" err="1"/>
              <a:t>DBpedia</a:t>
            </a:r>
            <a:endParaRPr lang="en-US" dirty="0"/>
          </a:p>
          <a:p>
            <a:pPr marL="630936" lvl="1" indent="-457200">
              <a:buFont typeface="+mj-lt"/>
              <a:buAutoNum type="alphaLcPeriod"/>
            </a:pPr>
            <a:r>
              <a:rPr lang="en-US" dirty="0"/>
              <a:t>Text embeddings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Knowledge Graph Bot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Knowledge Graph Queries</a:t>
            </a:r>
          </a:p>
        </p:txBody>
      </p:sp>
    </p:spTree>
    <p:extLst>
      <p:ext uri="{BB962C8B-B14F-4D97-AF65-F5344CB8AC3E}">
        <p14:creationId xmlns:p14="http://schemas.microsoft.com/office/powerpoint/2010/main" val="543008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dirty="0"/>
              <a:t>Extract data from XBRL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0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r>
              <a:rPr lang="en-US" b="1" dirty="0" err="1"/>
              <a:t>ESRS</a:t>
            </a:r>
            <a:r>
              <a:rPr lang="en-US" dirty="0"/>
              <a:t>: XBRL Delivery Requirement</a:t>
            </a:r>
          </a:p>
          <a:p>
            <a:endParaRPr lang="en-US" dirty="0"/>
          </a:p>
        </p:txBody>
      </p:sp>
      <p:pic>
        <p:nvPicPr>
          <p:cNvPr id="4" name="Grafik 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F3351915-6E7D-5C72-CCA0-3743F2E457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18" t="41674" r="78779" b="55633"/>
          <a:stretch/>
        </p:blipFill>
        <p:spPr bwMode="auto">
          <a:xfrm>
            <a:off x="914693" y="4849988"/>
            <a:ext cx="2650569" cy="2945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74B4527-D2F1-5B21-693A-D69F3B269B97}"/>
              </a:ext>
            </a:extLst>
          </p:cNvPr>
          <p:cNvSpPr txBox="1"/>
          <p:nvPr/>
        </p:nvSpPr>
        <p:spPr>
          <a:xfrm>
            <a:off x="922005" y="2326413"/>
            <a:ext cx="2635950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ESEF Taxonomy Schema</a:t>
            </a:r>
          </a:p>
        </p:txBody>
      </p:sp>
      <p:pic>
        <p:nvPicPr>
          <p:cNvPr id="7" name="Grafik 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00114F81-FF35-B298-3C2C-2D8DDAB075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58" t="12821" r="35317" b="42059"/>
          <a:stretch/>
        </p:blipFill>
        <p:spPr bwMode="auto">
          <a:xfrm>
            <a:off x="6427657" y="2695745"/>
            <a:ext cx="2643258" cy="24487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329E232-4122-CF57-1F5D-407B4BA5E935}"/>
              </a:ext>
            </a:extLst>
          </p:cNvPr>
          <p:cNvSpPr txBox="1"/>
          <p:nvPr/>
        </p:nvSpPr>
        <p:spPr>
          <a:xfrm>
            <a:off x="6434967" y="2326413"/>
            <a:ext cx="2635949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JSON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06C7A6C-C132-2AD4-F451-EC9DD7D60ABA}"/>
              </a:ext>
            </a:extLst>
          </p:cNvPr>
          <p:cNvSpPr txBox="1"/>
          <p:nvPr/>
        </p:nvSpPr>
        <p:spPr>
          <a:xfrm>
            <a:off x="914695" y="4480656"/>
            <a:ext cx="2650569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Instance Document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625E477-200A-6469-FB3B-6AAC65EAF81A}"/>
              </a:ext>
            </a:extLst>
          </p:cNvPr>
          <p:cNvSpPr txBox="1"/>
          <p:nvPr/>
        </p:nvSpPr>
        <p:spPr>
          <a:xfrm>
            <a:off x="4002344" y="3366104"/>
            <a:ext cx="1923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0070C0"/>
                </a:solidFill>
              </a:rPr>
              <a:t>1. </a:t>
            </a:r>
            <a:r>
              <a:rPr lang="de-DE" sz="2000" dirty="0" err="1">
                <a:solidFill>
                  <a:srgbClr val="0070C0"/>
                </a:solidFill>
              </a:rPr>
              <a:t>extract</a:t>
            </a:r>
            <a:r>
              <a:rPr lang="de-DE" sz="2000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de-DE" sz="2000" dirty="0">
                <a:solidFill>
                  <a:srgbClr val="0070C0"/>
                </a:solidFill>
              </a:rPr>
              <a:t>and </a:t>
            </a:r>
          </a:p>
          <a:p>
            <a:pPr algn="ctr"/>
            <a:r>
              <a:rPr lang="de-DE" sz="2000" dirty="0" err="1">
                <a:solidFill>
                  <a:srgbClr val="0070C0"/>
                </a:solidFill>
              </a:rPr>
              <a:t>calculate</a:t>
            </a:r>
            <a:r>
              <a:rPr lang="de-DE" sz="2000" dirty="0">
                <a:solidFill>
                  <a:srgbClr val="0070C0"/>
                </a:solidFill>
              </a:rPr>
              <a:t>: 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06F5DBB-8EF3-E7F6-F614-6A943A20D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05" y="2704813"/>
            <a:ext cx="2643260" cy="1553215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0120F214-4C1E-763D-79D9-F58F5B9803C0}"/>
              </a:ext>
            </a:extLst>
          </p:cNvPr>
          <p:cNvSpPr/>
          <p:nvPr/>
        </p:nvSpPr>
        <p:spPr>
          <a:xfrm rot="566702">
            <a:off x="4334226" y="2783670"/>
            <a:ext cx="1260000" cy="36838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E1D51145-C995-1E3A-2AC4-240CD1160ADD}"/>
              </a:ext>
            </a:extLst>
          </p:cNvPr>
          <p:cNvSpPr/>
          <p:nvPr/>
        </p:nvSpPr>
        <p:spPr>
          <a:xfrm rot="21000000">
            <a:off x="4366459" y="4601528"/>
            <a:ext cx="1260000" cy="36838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E81B512-F525-A79E-8584-78C974345B87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Extract data from XBRL into standardized JSON-Files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50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dirty="0"/>
              <a:t>Extract data from XBRL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00114F81-FF35-B298-3C2C-2D8DDAB07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58" t="12821" r="35317" b="42059"/>
          <a:stretch/>
        </p:blipFill>
        <p:spPr bwMode="auto">
          <a:xfrm>
            <a:off x="897052" y="2374827"/>
            <a:ext cx="2643258" cy="24487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329E232-4122-CF57-1F5D-407B4BA5E935}"/>
              </a:ext>
            </a:extLst>
          </p:cNvPr>
          <p:cNvSpPr txBox="1"/>
          <p:nvPr/>
        </p:nvSpPr>
        <p:spPr>
          <a:xfrm>
            <a:off x="904362" y="2005495"/>
            <a:ext cx="2635949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JSON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D1F86EC-45C0-65D8-2225-9AABFA74AB26}"/>
              </a:ext>
            </a:extLst>
          </p:cNvPr>
          <p:cNvSpPr txBox="1"/>
          <p:nvPr/>
        </p:nvSpPr>
        <p:spPr>
          <a:xfrm>
            <a:off x="4228256" y="3524488"/>
            <a:ext cx="1547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0070C0"/>
                </a:solidFill>
              </a:rPr>
              <a:t>2. </a:t>
            </a:r>
            <a:r>
              <a:rPr lang="de-DE" sz="2000" dirty="0" err="1">
                <a:solidFill>
                  <a:srgbClr val="0070C0"/>
                </a:solidFill>
              </a:rPr>
              <a:t>populate</a:t>
            </a:r>
            <a:endParaRPr lang="de-DE" sz="2000" dirty="0">
              <a:solidFill>
                <a:srgbClr val="0070C0"/>
              </a:solidFill>
            </a:endParaRP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CBACA0B4-279F-02DB-8F49-DE568971A5E7}"/>
              </a:ext>
            </a:extLst>
          </p:cNvPr>
          <p:cNvSpPr/>
          <p:nvPr/>
        </p:nvSpPr>
        <p:spPr>
          <a:xfrm>
            <a:off x="4518964" y="3142518"/>
            <a:ext cx="966124" cy="36838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 fontScale="70000" lnSpcReduction="20000"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 </a:t>
            </a:r>
            <a:r>
              <a:rPr lang="en-US" sz="2800" dirty="0" err="1">
                <a:solidFill>
                  <a:srgbClr val="0070C0"/>
                </a:solidFill>
              </a:rPr>
              <a:t>ESG</a:t>
            </a:r>
            <a:r>
              <a:rPr lang="en-US" sz="2800" dirty="0">
                <a:solidFill>
                  <a:srgbClr val="0070C0"/>
                </a:solidFill>
              </a:rPr>
              <a:t> data available yet – we used sample data to populate the Knowledge Graph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42288A-CEA2-5CF4-A780-7E0F41A4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357" y="2652523"/>
            <a:ext cx="2149981" cy="802581"/>
          </a:xfrm>
          <a:prstGeom prst="rect">
            <a:avLst/>
          </a:prstGeom>
        </p:spPr>
      </p:pic>
      <p:pic>
        <p:nvPicPr>
          <p:cNvPr id="5" name="Picture 2" descr="Bruggen Blog: The Neo4j Knowledge Graph">
            <a:extLst>
              <a:ext uri="{FF2B5EF4-FFF2-40B4-BE49-F238E27FC236}">
                <a16:creationId xmlns:a16="http://schemas.microsoft.com/office/drawing/2014/main" id="{4EF93EF1-0037-9035-A29C-C084927F7B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22668" r="13546" b="3445"/>
          <a:stretch/>
        </p:blipFill>
        <p:spPr bwMode="auto">
          <a:xfrm>
            <a:off x="6649534" y="3455104"/>
            <a:ext cx="2009629" cy="99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9F6F69E-E23F-DA28-E45E-958333BB9DCC}"/>
              </a:ext>
            </a:extLst>
          </p:cNvPr>
          <p:cNvSpPr/>
          <p:nvPr/>
        </p:nvSpPr>
        <p:spPr>
          <a:xfrm>
            <a:off x="6365691" y="2382715"/>
            <a:ext cx="2577319" cy="2440907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7719375-4326-9946-6CEE-368B0A09BEA6}"/>
              </a:ext>
            </a:extLst>
          </p:cNvPr>
          <p:cNvSpPr txBox="1"/>
          <p:nvPr/>
        </p:nvSpPr>
        <p:spPr>
          <a:xfrm>
            <a:off x="6475536" y="2005495"/>
            <a:ext cx="2343150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>
                <a:alpha val="92000"/>
              </a:srgb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2216256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 startAt="2"/>
            </a:pPr>
            <a:r>
              <a:rPr lang="en-US" dirty="0"/>
              <a:t>Ontologies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Derive Ontology based on </a:t>
            </a:r>
            <a:r>
              <a:rPr lang="en-US" sz="2000" dirty="0" err="1">
                <a:solidFill>
                  <a:srgbClr val="0070C0"/>
                </a:solidFill>
              </a:rPr>
              <a:t>ESRS</a:t>
            </a:r>
            <a:r>
              <a:rPr lang="en-US" sz="2000" dirty="0">
                <a:solidFill>
                  <a:srgbClr val="0070C0"/>
                </a:solidFill>
              </a:rPr>
              <a:t> Taxonomy</a:t>
            </a:r>
            <a:endParaRPr lang="en-US" sz="1400" dirty="0">
              <a:solidFill>
                <a:srgbClr val="0070C0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2FC0F7D-FE9E-5253-5E48-ABAC72B8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661" y="2264647"/>
            <a:ext cx="3024554" cy="206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197B5A8-EB56-2587-38D9-AE8F1367EE32}"/>
              </a:ext>
            </a:extLst>
          </p:cNvPr>
          <p:cNvSpPr txBox="1"/>
          <p:nvPr/>
        </p:nvSpPr>
        <p:spPr>
          <a:xfrm>
            <a:off x="5697938" y="1724480"/>
            <a:ext cx="3420000" cy="369332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Ontology</a:t>
            </a:r>
            <a:r>
              <a:rPr lang="de-DE" dirty="0"/>
              <a:t> / Knowledge Graph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628C500-8646-F173-4F17-596E5C6B7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6" t="1525" r="2805" b="6322"/>
          <a:stretch/>
        </p:blipFill>
        <p:spPr>
          <a:xfrm>
            <a:off x="1009321" y="2254583"/>
            <a:ext cx="2977483" cy="199996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C959BA0-DE02-1EF9-1B41-0C6BAA0BD5C0}"/>
              </a:ext>
            </a:extLst>
          </p:cNvPr>
          <p:cNvSpPr txBox="1"/>
          <p:nvPr/>
        </p:nvSpPr>
        <p:spPr>
          <a:xfrm>
            <a:off x="788063" y="1730609"/>
            <a:ext cx="3420000" cy="369332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ESRS</a:t>
            </a:r>
            <a:r>
              <a:rPr lang="de-DE" dirty="0"/>
              <a:t> </a:t>
            </a:r>
            <a:r>
              <a:rPr lang="de-DE" dirty="0" err="1"/>
              <a:t>Taxonomy</a:t>
            </a:r>
            <a:r>
              <a:rPr lang="de-DE" dirty="0"/>
              <a:t> Schema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016A97B-DC65-6700-D207-DBD882B99C21}"/>
              </a:ext>
            </a:extLst>
          </p:cNvPr>
          <p:cNvSpPr txBox="1"/>
          <p:nvPr/>
        </p:nvSpPr>
        <p:spPr>
          <a:xfrm>
            <a:off x="1210166" y="4627463"/>
            <a:ext cx="2241394" cy="6463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Hierarchy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Concrete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3FC2B29-FCF0-58C2-276F-657A71DEAF91}"/>
              </a:ext>
            </a:extLst>
          </p:cNvPr>
          <p:cNvSpPr txBox="1"/>
          <p:nvPr/>
        </p:nvSpPr>
        <p:spPr>
          <a:xfrm>
            <a:off x="6406084" y="4627464"/>
            <a:ext cx="2373035" cy="6463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Semantic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Meaning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Relationships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CB4C116F-441C-188C-56BB-320FC0C8D38A}"/>
              </a:ext>
            </a:extLst>
          </p:cNvPr>
          <p:cNvSpPr/>
          <p:nvPr/>
        </p:nvSpPr>
        <p:spPr>
          <a:xfrm>
            <a:off x="4311232" y="3070370"/>
            <a:ext cx="1260000" cy="36838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1FFC35C-A3E1-C16F-6CC2-F89CEB70B646}"/>
              </a:ext>
            </a:extLst>
          </p:cNvPr>
          <p:cNvSpPr txBox="1"/>
          <p:nvPr/>
        </p:nvSpPr>
        <p:spPr>
          <a:xfrm>
            <a:off x="4132385" y="2775013"/>
            <a:ext cx="1525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solidFill>
                  <a:srgbClr val="0070C0"/>
                </a:solidFill>
              </a:rPr>
              <a:t>derive</a:t>
            </a:r>
            <a:endParaRPr lang="de-DE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8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 startAt="2"/>
            </a:pPr>
            <a:r>
              <a:rPr lang="en-US" dirty="0"/>
              <a:t>Ontologies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Created ontology for 21 exemplary data points with 16 Node labels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CB4C116F-441C-188C-56BB-320FC0C8D38A}"/>
              </a:ext>
            </a:extLst>
          </p:cNvPr>
          <p:cNvSpPr/>
          <p:nvPr/>
        </p:nvSpPr>
        <p:spPr>
          <a:xfrm>
            <a:off x="4598209" y="3188708"/>
            <a:ext cx="1260000" cy="36838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1FFC35C-A3E1-C16F-6CC2-F89CEB70B646}"/>
              </a:ext>
            </a:extLst>
          </p:cNvPr>
          <p:cNvSpPr txBox="1"/>
          <p:nvPr/>
        </p:nvSpPr>
        <p:spPr>
          <a:xfrm>
            <a:off x="4422532" y="2790875"/>
            <a:ext cx="1525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solidFill>
                  <a:srgbClr val="0070C0"/>
                </a:solidFill>
              </a:rPr>
              <a:t>create</a:t>
            </a:r>
            <a:endParaRPr lang="de-DE" sz="2000" dirty="0">
              <a:solidFill>
                <a:srgbClr val="0070C0"/>
              </a:solidFill>
            </a:endParaRPr>
          </a:p>
        </p:txBody>
      </p:sp>
      <p:pic>
        <p:nvPicPr>
          <p:cNvPr id="4" name="Picture 2" descr="Protégé view of product ontology | Download Scientific Diagram">
            <a:extLst>
              <a:ext uri="{FF2B5EF4-FFF2-40B4-BE49-F238E27FC236}">
                <a16:creationId xmlns:a16="http://schemas.microsoft.com/office/drawing/2014/main" id="{5787C097-E24F-EA46-8ABC-B0E45A2C4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78" y="2519144"/>
            <a:ext cx="3547604" cy="181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rotégé Project · GitHub">
            <a:extLst>
              <a:ext uri="{FF2B5EF4-FFF2-40B4-BE49-F238E27FC236}">
                <a16:creationId xmlns:a16="http://schemas.microsoft.com/office/drawing/2014/main" id="{592D33FD-6B8D-EA24-E26A-7C7CAAA6C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801" y="1601083"/>
            <a:ext cx="773757" cy="7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9249E748-F274-01B7-3A36-3F218C245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754" y="1672400"/>
            <a:ext cx="2887763" cy="357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77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 startAt="2"/>
            </a:pPr>
            <a:r>
              <a:rPr lang="en-US" dirty="0"/>
              <a:t>Ontologies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16 Node labels capable to subordinate ALL (&gt;21) data points. Data from all E-Areas (</a:t>
            </a:r>
            <a:r>
              <a:rPr lang="en-US" dirty="0" err="1">
                <a:solidFill>
                  <a:srgbClr val="0070C0"/>
                </a:solidFill>
              </a:rPr>
              <a:t>E1-E5</a:t>
            </a:r>
            <a:r>
              <a:rPr lang="en-US" dirty="0">
                <a:solidFill>
                  <a:srgbClr val="0070C0"/>
                </a:solidFill>
              </a:rPr>
              <a:t>).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7" name="Grafik 6" descr="Ein Bild, das Text, Software, Multimedia-Software, Computersymbol enthält.&#10;&#10;Automatisch generierte Beschreibung">
            <a:extLst>
              <a:ext uri="{FF2B5EF4-FFF2-40B4-BE49-F238E27FC236}">
                <a16:creationId xmlns:a16="http://schemas.microsoft.com/office/drawing/2014/main" id="{02CCB36D-45CB-82CA-0D38-DE85C57062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25"/>
          <a:stretch/>
        </p:blipFill>
        <p:spPr>
          <a:xfrm>
            <a:off x="524098" y="1562104"/>
            <a:ext cx="8877928" cy="252924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569D46F-0B5F-3428-B2E2-774C773E5586}"/>
              </a:ext>
            </a:extLst>
          </p:cNvPr>
          <p:cNvSpPr txBox="1"/>
          <p:nvPr/>
        </p:nvSpPr>
        <p:spPr>
          <a:xfrm>
            <a:off x="2642088" y="4228926"/>
            <a:ext cx="3763109" cy="120015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DATA FROM ALL </a:t>
            </a:r>
            <a:r>
              <a:rPr lang="en-US" sz="1200" b="1" dirty="0" err="1">
                <a:solidFill>
                  <a:srgbClr val="0070C0"/>
                </a:solidFill>
              </a:rPr>
              <a:t>ESRS</a:t>
            </a:r>
            <a:r>
              <a:rPr lang="en-US" sz="1200" b="1" dirty="0">
                <a:solidFill>
                  <a:srgbClr val="0070C0"/>
                </a:solidFill>
              </a:rPr>
              <a:t>-AREAS:</a:t>
            </a:r>
          </a:p>
          <a:p>
            <a:r>
              <a:rPr lang="en-US" sz="1200" dirty="0" err="1">
                <a:solidFill>
                  <a:srgbClr val="0070C0"/>
                </a:solidFill>
              </a:rPr>
              <a:t>ESRS_E1</a:t>
            </a:r>
            <a:r>
              <a:rPr lang="en-US" sz="1200" dirty="0">
                <a:solidFill>
                  <a:srgbClr val="0070C0"/>
                </a:solidFill>
              </a:rPr>
              <a:t>: </a:t>
            </a:r>
            <a:r>
              <a:rPr lang="en-US" sz="1200" b="1" dirty="0"/>
              <a:t>Climate Change</a:t>
            </a:r>
          </a:p>
          <a:p>
            <a:r>
              <a:rPr lang="en-US" sz="1200" dirty="0" err="1">
                <a:solidFill>
                  <a:srgbClr val="0070C0"/>
                </a:solidFill>
              </a:rPr>
              <a:t>ESRS_E2</a:t>
            </a:r>
            <a:r>
              <a:rPr lang="en-US" sz="1200" dirty="0">
                <a:solidFill>
                  <a:srgbClr val="0070C0"/>
                </a:solidFill>
              </a:rPr>
              <a:t>: </a:t>
            </a:r>
            <a:r>
              <a:rPr lang="en-US" sz="1200" b="1" dirty="0"/>
              <a:t>Pollution</a:t>
            </a:r>
          </a:p>
          <a:p>
            <a:r>
              <a:rPr lang="en-US" sz="1200" dirty="0" err="1">
                <a:solidFill>
                  <a:srgbClr val="0070C0"/>
                </a:solidFill>
              </a:rPr>
              <a:t>ESRS_E3</a:t>
            </a:r>
            <a:r>
              <a:rPr lang="en-US" sz="1200" dirty="0">
                <a:solidFill>
                  <a:srgbClr val="0070C0"/>
                </a:solidFill>
              </a:rPr>
              <a:t>: </a:t>
            </a:r>
            <a:r>
              <a:rPr lang="en-US" sz="1200" b="1" dirty="0"/>
              <a:t>Water and Marine Resources</a:t>
            </a:r>
          </a:p>
          <a:p>
            <a:r>
              <a:rPr lang="en-US" sz="1200" dirty="0" err="1">
                <a:solidFill>
                  <a:srgbClr val="0070C0"/>
                </a:solidFill>
              </a:rPr>
              <a:t>ESRS_E4</a:t>
            </a:r>
            <a:r>
              <a:rPr lang="en-US" sz="1200" dirty="0">
                <a:solidFill>
                  <a:srgbClr val="0070C0"/>
                </a:solidFill>
              </a:rPr>
              <a:t>: </a:t>
            </a:r>
            <a:r>
              <a:rPr lang="en-US" sz="1200" b="1" dirty="0"/>
              <a:t>Biodiversity and Ecosystems</a:t>
            </a:r>
          </a:p>
          <a:p>
            <a:r>
              <a:rPr lang="en-US" sz="1200" dirty="0" err="1">
                <a:solidFill>
                  <a:srgbClr val="0070C0"/>
                </a:solidFill>
              </a:rPr>
              <a:t>ESRS_E5</a:t>
            </a:r>
            <a:r>
              <a:rPr lang="en-US" sz="1200" dirty="0">
                <a:solidFill>
                  <a:srgbClr val="0070C0"/>
                </a:solidFill>
              </a:rPr>
              <a:t>: </a:t>
            </a:r>
            <a:r>
              <a:rPr lang="en-US" sz="1200" b="1" dirty="0"/>
              <a:t>Resource Use and Circular Economy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5365B93-957E-4EFF-C904-71D7D1D7C23E}"/>
              </a:ext>
            </a:extLst>
          </p:cNvPr>
          <p:cNvSpPr txBox="1"/>
          <p:nvPr/>
        </p:nvSpPr>
        <p:spPr>
          <a:xfrm>
            <a:off x="1450731" y="4228926"/>
            <a:ext cx="1125416" cy="120015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16 NODE LABELS:</a:t>
            </a:r>
            <a:endParaRPr lang="en-US" sz="1000" b="1" dirty="0">
              <a:solidFill>
                <a:srgbClr val="0070C0"/>
              </a:solidFill>
            </a:endParaRPr>
          </a:p>
          <a:p>
            <a:pPr algn="ctr"/>
            <a:r>
              <a:rPr lang="en-US" sz="1200" b="1" dirty="0"/>
              <a:t>SUBORDINATE</a:t>
            </a:r>
          </a:p>
          <a:p>
            <a:pPr algn="ctr"/>
            <a:r>
              <a:rPr lang="en-US" sz="1200" b="1" dirty="0"/>
              <a:t>POSSIBLY </a:t>
            </a:r>
          </a:p>
          <a:p>
            <a:pPr algn="ctr"/>
            <a:r>
              <a:rPr lang="en-US" sz="1200" b="1" dirty="0"/>
              <a:t>ALL DATAPOINTS</a:t>
            </a:r>
          </a:p>
        </p:txBody>
      </p:sp>
    </p:spTree>
    <p:extLst>
      <p:ext uri="{BB962C8B-B14F-4D97-AF65-F5344CB8AC3E}">
        <p14:creationId xmlns:p14="http://schemas.microsoft.com/office/powerpoint/2010/main" val="3459379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 startAt="2"/>
            </a:pPr>
            <a:r>
              <a:rPr lang="en-US" dirty="0"/>
              <a:t>Ontologies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Data point values stored in </a:t>
            </a:r>
            <a:r>
              <a:rPr lang="en-US" dirty="0">
                <a:solidFill>
                  <a:srgbClr val="00B050"/>
                </a:solidFill>
              </a:rPr>
              <a:t>RELATIONSHIP</a:t>
            </a:r>
            <a:r>
              <a:rPr lang="en-US" dirty="0">
                <a:solidFill>
                  <a:srgbClr val="0070C0"/>
                </a:solidFill>
              </a:rPr>
              <a:t>, not in </a:t>
            </a:r>
            <a:r>
              <a:rPr lang="en-US" dirty="0">
                <a:solidFill>
                  <a:srgbClr val="FF0000"/>
                </a:solidFill>
              </a:rPr>
              <a:t>NODE</a:t>
            </a:r>
            <a:r>
              <a:rPr lang="en-US" dirty="0">
                <a:solidFill>
                  <a:srgbClr val="0070C0"/>
                </a:solidFill>
              </a:rPr>
              <a:t>. Saves Nodes and memory.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5" name="Grafik 4" descr="Ein Bild, das Screenshot, Text, Kreis, Diagramm enthält.&#10;&#10;Automatisch generierte Beschreibung">
            <a:extLst>
              <a:ext uri="{FF2B5EF4-FFF2-40B4-BE49-F238E27FC236}">
                <a16:creationId xmlns:a16="http://schemas.microsoft.com/office/drawing/2014/main" id="{D6BFC370-7160-2529-C497-660B4D2C2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46" t="5081" r="10169" b="6377"/>
          <a:stretch/>
        </p:blipFill>
        <p:spPr>
          <a:xfrm>
            <a:off x="409295" y="1538654"/>
            <a:ext cx="4210051" cy="2536579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10" name="Grafik 9" descr="Ein Bild, das Screenshot, Kreis, Diagramm, Design enthält.&#10;&#10;Automatisch generierte Beschreibung">
            <a:extLst>
              <a:ext uri="{FF2B5EF4-FFF2-40B4-BE49-F238E27FC236}">
                <a16:creationId xmlns:a16="http://schemas.microsoft.com/office/drawing/2014/main" id="{71A0319D-C597-18A5-5510-66DE43C22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5" t="10773" r="4099" b="10956"/>
          <a:stretch/>
        </p:blipFill>
        <p:spPr>
          <a:xfrm>
            <a:off x="4727579" y="1538653"/>
            <a:ext cx="4825430" cy="2536579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12" name="Grafik 11" descr="Marke Kreuz mit einfarbiger Füllung">
            <a:extLst>
              <a:ext uri="{FF2B5EF4-FFF2-40B4-BE49-F238E27FC236}">
                <a16:creationId xmlns:a16="http://schemas.microsoft.com/office/drawing/2014/main" id="{6ABE1067-5105-190D-14CB-E222C5354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120" y="4400550"/>
            <a:ext cx="914400" cy="914400"/>
          </a:xfrm>
          <a:prstGeom prst="rect">
            <a:avLst/>
          </a:prstGeom>
        </p:spPr>
      </p:pic>
      <p:pic>
        <p:nvPicPr>
          <p:cNvPr id="14" name="Grafik 13" descr="Abzeichen Tick1 mit einfarbiger Füllung">
            <a:extLst>
              <a:ext uri="{FF2B5EF4-FFF2-40B4-BE49-F238E27FC236}">
                <a16:creationId xmlns:a16="http://schemas.microsoft.com/office/drawing/2014/main" id="{99F88C33-F2F3-10CC-C78F-018B2988A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8950" y="4400550"/>
            <a:ext cx="914400" cy="914400"/>
          </a:xfrm>
          <a:prstGeom prst="rect">
            <a:avLst/>
          </a:prstGeom>
        </p:spPr>
      </p:pic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61C0C100-B696-E4FD-FDA8-6AA182C51D1A}"/>
              </a:ext>
            </a:extLst>
          </p:cNvPr>
          <p:cNvSpPr/>
          <p:nvPr/>
        </p:nvSpPr>
        <p:spPr>
          <a:xfrm>
            <a:off x="496765" y="3930162"/>
            <a:ext cx="738554" cy="10550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1BB9CFFC-7D5B-0A41-1B3B-8B4D8156415B}"/>
              </a:ext>
            </a:extLst>
          </p:cNvPr>
          <p:cNvSpPr/>
          <p:nvPr/>
        </p:nvSpPr>
        <p:spPr>
          <a:xfrm>
            <a:off x="3128596" y="3930161"/>
            <a:ext cx="738554" cy="10550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088FCA1F-3F52-9C4F-6296-A2A4D16A7CFD}"/>
              </a:ext>
            </a:extLst>
          </p:cNvPr>
          <p:cNvSpPr/>
          <p:nvPr/>
        </p:nvSpPr>
        <p:spPr>
          <a:xfrm rot="3003055">
            <a:off x="6283571" y="2666827"/>
            <a:ext cx="738554" cy="105507"/>
          </a:xfrm>
          <a:prstGeom prst="round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318D6B72-ECC1-D6E0-1C81-48E2548369B6}"/>
              </a:ext>
            </a:extLst>
          </p:cNvPr>
          <p:cNvSpPr/>
          <p:nvPr/>
        </p:nvSpPr>
        <p:spPr>
          <a:xfrm rot="18298226">
            <a:off x="7384072" y="2682700"/>
            <a:ext cx="738554" cy="105507"/>
          </a:xfrm>
          <a:prstGeom prst="round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2C3FF32-D3FA-9B44-CA52-9AA8DA60B17B}"/>
              </a:ext>
            </a:extLst>
          </p:cNvPr>
          <p:cNvSpPr txBox="1"/>
          <p:nvPr/>
        </p:nvSpPr>
        <p:spPr>
          <a:xfrm>
            <a:off x="1613390" y="3122755"/>
            <a:ext cx="19474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FF0000"/>
                </a:solidFill>
              </a:rPr>
              <a:t>2</a:t>
            </a:r>
            <a:r>
              <a:rPr lang="de-DE" sz="2000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de-DE" sz="1400" dirty="0" err="1">
                <a:solidFill>
                  <a:srgbClr val="0070C0"/>
                </a:solidFill>
              </a:rPr>
              <a:t>Scope1</a:t>
            </a:r>
            <a:r>
              <a:rPr lang="de-DE" sz="1400" dirty="0">
                <a:solidFill>
                  <a:srgbClr val="0070C0"/>
                </a:solidFill>
              </a:rPr>
              <a:t> Nodes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6104951-5F5B-39FF-904D-15B50564B445}"/>
              </a:ext>
            </a:extLst>
          </p:cNvPr>
          <p:cNvSpPr txBox="1"/>
          <p:nvPr/>
        </p:nvSpPr>
        <p:spPr>
          <a:xfrm>
            <a:off x="7785801" y="3216295"/>
            <a:ext cx="19474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00B050"/>
                </a:solidFill>
              </a:rPr>
              <a:t>1</a:t>
            </a:r>
            <a:r>
              <a:rPr lang="de-DE" sz="2000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de-DE" sz="1400" dirty="0" err="1">
                <a:solidFill>
                  <a:srgbClr val="0070C0"/>
                </a:solidFill>
              </a:rPr>
              <a:t>Scope1</a:t>
            </a:r>
            <a:r>
              <a:rPr lang="de-DE" sz="1400" dirty="0">
                <a:solidFill>
                  <a:srgbClr val="0070C0"/>
                </a:solidFill>
              </a:rPr>
              <a:t> Node</a:t>
            </a:r>
          </a:p>
        </p:txBody>
      </p:sp>
    </p:spTree>
    <p:extLst>
      <p:ext uri="{BB962C8B-B14F-4D97-AF65-F5344CB8AC3E}">
        <p14:creationId xmlns:p14="http://schemas.microsoft.com/office/powerpoint/2010/main" val="29578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 startAt="3"/>
            </a:pPr>
            <a:r>
              <a:rPr lang="en-US" dirty="0"/>
              <a:t>knowledge graph construction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Ontology and inputs create query-templates that are used to import the JSON-data into </a:t>
            </a:r>
            <a:r>
              <a:rPr lang="en-US" dirty="0" err="1">
                <a:solidFill>
                  <a:srgbClr val="0070C0"/>
                </a:solidFill>
              </a:rPr>
              <a:t>NEO4J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4" name="Grafik 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B30D7C66-580A-4062-9776-79F904027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64" y="2658292"/>
            <a:ext cx="1325194" cy="1640717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AB095E6-0E50-9F65-DA51-71671A953B48}"/>
              </a:ext>
            </a:extLst>
          </p:cNvPr>
          <p:cNvSpPr txBox="1"/>
          <p:nvPr/>
        </p:nvSpPr>
        <p:spPr>
          <a:xfrm>
            <a:off x="591063" y="2237159"/>
            <a:ext cx="1325195" cy="369332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Ontology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5D933D5-5E5A-D99A-D13B-833FDC2A6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428" y="1940407"/>
            <a:ext cx="1490296" cy="120541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20DFC89-77FE-BF28-4521-D24C7F30668D}"/>
              </a:ext>
            </a:extLst>
          </p:cNvPr>
          <p:cNvSpPr txBox="1"/>
          <p:nvPr/>
        </p:nvSpPr>
        <p:spPr>
          <a:xfrm>
            <a:off x="2398427" y="1596135"/>
            <a:ext cx="1490296" cy="30777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unique_node_keys</a:t>
            </a:r>
            <a:endParaRPr lang="de-DE" sz="14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52134CE-FD4F-8816-1F13-A98FB55F6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426" y="3725540"/>
            <a:ext cx="1490295" cy="153341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C740146-6DD2-8463-404B-151237AD3A0C}"/>
              </a:ext>
            </a:extLst>
          </p:cNvPr>
          <p:cNvSpPr txBox="1"/>
          <p:nvPr/>
        </p:nvSpPr>
        <p:spPr>
          <a:xfrm>
            <a:off x="2398427" y="3379142"/>
            <a:ext cx="1490296" cy="30777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node_val_props</a:t>
            </a:r>
            <a:endParaRPr lang="de-DE" sz="14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9AE442D-FFDB-E11D-790B-C437DB4CD9F8}"/>
              </a:ext>
            </a:extLst>
          </p:cNvPr>
          <p:cNvSpPr txBox="1"/>
          <p:nvPr/>
        </p:nvSpPr>
        <p:spPr>
          <a:xfrm>
            <a:off x="4883949" y="1664757"/>
            <a:ext cx="2067658" cy="307777"/>
          </a:xfrm>
          <a:prstGeom prst="rect">
            <a:avLst/>
          </a:prstGeom>
          <a:noFill/>
          <a:ln w="1270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node_query_templates</a:t>
            </a:r>
            <a:endParaRPr lang="de-DE" sz="1400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BB5F164-4B5B-B79D-D785-7A2CB9873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2056" y="2013430"/>
            <a:ext cx="2051444" cy="446921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BFCE35E7-C040-3C2B-5251-24601DCB2688}"/>
              </a:ext>
            </a:extLst>
          </p:cNvPr>
          <p:cNvSpPr txBox="1"/>
          <p:nvPr/>
        </p:nvSpPr>
        <p:spPr>
          <a:xfrm>
            <a:off x="4883949" y="2677389"/>
            <a:ext cx="2067658" cy="307777"/>
          </a:xfrm>
          <a:prstGeom prst="rect">
            <a:avLst/>
          </a:prstGeom>
          <a:noFill/>
          <a:ln w="1270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relation_query_templates</a:t>
            </a:r>
            <a:endParaRPr lang="de-DE" sz="1400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0664FF45-F921-B14E-0DA7-50893F0C2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3949" y="3023222"/>
            <a:ext cx="2067658" cy="44692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01336C96-6010-A52B-4B78-88FD445BF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3949" y="4002798"/>
            <a:ext cx="2067658" cy="223678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977D3C91-369B-985A-B4EA-166085A75AE4}"/>
              </a:ext>
            </a:extLst>
          </p:cNvPr>
          <p:cNvSpPr txBox="1"/>
          <p:nvPr/>
        </p:nvSpPr>
        <p:spPr>
          <a:xfrm>
            <a:off x="4883949" y="3681599"/>
            <a:ext cx="2067658" cy="276999"/>
          </a:xfrm>
          <a:prstGeom prst="rect">
            <a:avLst/>
          </a:prstGeom>
          <a:noFill/>
          <a:ln w="1270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constraint_query_templates</a:t>
            </a:r>
            <a:endParaRPr lang="de-DE" sz="1200" dirty="0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E0B45094-31AC-351A-035B-711783E8AA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2056" y="4759133"/>
            <a:ext cx="2051444" cy="499821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2EE2D344-F7F3-9DC1-EF1C-E091E36C9965}"/>
              </a:ext>
            </a:extLst>
          </p:cNvPr>
          <p:cNvSpPr txBox="1"/>
          <p:nvPr/>
        </p:nvSpPr>
        <p:spPr>
          <a:xfrm>
            <a:off x="4883949" y="4440913"/>
            <a:ext cx="2067658" cy="276999"/>
          </a:xfrm>
          <a:prstGeom prst="rect">
            <a:avLst/>
          </a:prstGeom>
          <a:noFill/>
          <a:ln w="1270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namespace_query_templates</a:t>
            </a:r>
            <a:endParaRPr lang="de-DE" sz="1200" dirty="0"/>
          </a:p>
        </p:txBody>
      </p:sp>
      <p:pic>
        <p:nvPicPr>
          <p:cNvPr id="33" name="Grafik 32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88FC3720-1D09-85C5-E38E-4D75B8B376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558" t="12821" r="35317" b="42059"/>
          <a:stretch/>
        </p:blipFill>
        <p:spPr bwMode="auto">
          <a:xfrm>
            <a:off x="8066941" y="1940407"/>
            <a:ext cx="1323243" cy="14885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3BCAACB1-CD9E-21A4-B900-7F24F3FCBBEB}"/>
              </a:ext>
            </a:extLst>
          </p:cNvPr>
          <p:cNvSpPr txBox="1"/>
          <p:nvPr/>
        </p:nvSpPr>
        <p:spPr>
          <a:xfrm>
            <a:off x="8066941" y="1571075"/>
            <a:ext cx="1323243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JSON-Data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7CAABF92-D0FB-AED3-B027-83244B4313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7295" y="4274423"/>
            <a:ext cx="1244112" cy="464423"/>
          </a:xfrm>
          <a:prstGeom prst="rect">
            <a:avLst/>
          </a:prstGeom>
        </p:spPr>
      </p:pic>
      <p:pic>
        <p:nvPicPr>
          <p:cNvPr id="37" name="Grafik 36" descr="Hinzufügen mit einfarbiger Füllung">
            <a:extLst>
              <a:ext uri="{FF2B5EF4-FFF2-40B4-BE49-F238E27FC236}">
                <a16:creationId xmlns:a16="http://schemas.microsoft.com/office/drawing/2014/main" id="{5CC0005E-9172-84DD-0A4A-D9BB25A82D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75515" y="2267406"/>
            <a:ext cx="369332" cy="369332"/>
          </a:xfrm>
          <a:prstGeom prst="rect">
            <a:avLst/>
          </a:prstGeom>
        </p:spPr>
      </p:pic>
      <p:pic>
        <p:nvPicPr>
          <p:cNvPr id="38" name="Grafik 37" descr="Hinzufügen mit einfarbiger Füllung">
            <a:extLst>
              <a:ext uri="{FF2B5EF4-FFF2-40B4-BE49-F238E27FC236}">
                <a16:creationId xmlns:a16="http://schemas.microsoft.com/office/drawing/2014/main" id="{E72A8B3C-E04B-4FDE-05B3-2330D8A457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76134" y="3851931"/>
            <a:ext cx="369332" cy="369332"/>
          </a:xfrm>
          <a:prstGeom prst="rect">
            <a:avLst/>
          </a:prstGeom>
        </p:spPr>
      </p:pic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A5F645CD-5B08-F80A-EFD3-89DC007BBEE9}"/>
              </a:ext>
            </a:extLst>
          </p:cNvPr>
          <p:cNvSpPr/>
          <p:nvPr/>
        </p:nvSpPr>
        <p:spPr>
          <a:xfrm>
            <a:off x="4142815" y="3009332"/>
            <a:ext cx="510905" cy="56252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8B6F1437-3613-46E0-B7A9-D05544CF0A05}"/>
              </a:ext>
            </a:extLst>
          </p:cNvPr>
          <p:cNvSpPr/>
          <p:nvPr/>
        </p:nvSpPr>
        <p:spPr>
          <a:xfrm>
            <a:off x="7321158" y="2179087"/>
            <a:ext cx="510905" cy="56252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82A7285A-7D75-1344-C350-DEF78FC3FBB2}"/>
              </a:ext>
            </a:extLst>
          </p:cNvPr>
          <p:cNvSpPr/>
          <p:nvPr/>
        </p:nvSpPr>
        <p:spPr>
          <a:xfrm rot="5400000">
            <a:off x="8442198" y="3564515"/>
            <a:ext cx="510905" cy="56252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8C7BB7F9-3FAF-4DAE-B735-98F46714499D}"/>
              </a:ext>
            </a:extLst>
          </p:cNvPr>
          <p:cNvSpPr/>
          <p:nvPr/>
        </p:nvSpPr>
        <p:spPr>
          <a:xfrm>
            <a:off x="465993" y="1507881"/>
            <a:ext cx="3580922" cy="3899388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7ACBAFF4-0E31-C16D-A740-0EC193055CF5}"/>
              </a:ext>
            </a:extLst>
          </p:cNvPr>
          <p:cNvSpPr/>
          <p:nvPr/>
        </p:nvSpPr>
        <p:spPr>
          <a:xfrm>
            <a:off x="4749621" y="1507880"/>
            <a:ext cx="2323792" cy="3899388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2" descr="Bruggen Blog: The Neo4j Knowledge Graph">
            <a:extLst>
              <a:ext uri="{FF2B5EF4-FFF2-40B4-BE49-F238E27FC236}">
                <a16:creationId xmlns:a16="http://schemas.microsoft.com/office/drawing/2014/main" id="{9565EA9C-6609-2F13-0ED4-C2B73B91C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22668" r="13546" b="3445"/>
          <a:stretch/>
        </p:blipFill>
        <p:spPr bwMode="auto">
          <a:xfrm>
            <a:off x="8197421" y="4762913"/>
            <a:ext cx="1062282" cy="52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hteck: abgerundete Ecken 46">
            <a:extLst>
              <a:ext uri="{FF2B5EF4-FFF2-40B4-BE49-F238E27FC236}">
                <a16:creationId xmlns:a16="http://schemas.microsoft.com/office/drawing/2014/main" id="{97579479-B263-BEE0-B067-E18DD76A5B5A}"/>
              </a:ext>
            </a:extLst>
          </p:cNvPr>
          <p:cNvSpPr/>
          <p:nvPr/>
        </p:nvSpPr>
        <p:spPr>
          <a:xfrm>
            <a:off x="7977488" y="4201730"/>
            <a:ext cx="1505016" cy="1248595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136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051_TF22378848.potx" id="{0DF01297-B667-4CDC-AA01-93DDD544AF65}" vid="{09B86540-B41D-42E9-BA95-47A6BAC2769B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71af3243-3dd4-4a8d-8c0d-dd76da1f02a5"/>
    <ds:schemaRef ds:uri="http://purl.org/dc/elements/1.1/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„Integral“</Template>
  <TotalTime>0</TotalTime>
  <Words>682</Words>
  <Application>Microsoft Office PowerPoint</Application>
  <PresentationFormat>A4-Papier (210 x 297 mm)</PresentationFormat>
  <Paragraphs>133</Paragraphs>
  <Slides>17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Calibri</vt:lpstr>
      <vt:lpstr>Tw Cen MT</vt:lpstr>
      <vt:lpstr>Tw Cen MT Condensed</vt:lpstr>
      <vt:lpstr>Wingdings</vt:lpstr>
      <vt:lpstr>Wingdings 3</vt:lpstr>
      <vt:lpstr>Integral</vt:lpstr>
      <vt:lpstr>Building an ESG Knowledge Graph</vt:lpstr>
      <vt:lpstr>Content</vt:lpstr>
      <vt:lpstr>Extract data from XBRL</vt:lpstr>
      <vt:lpstr>Extract data from XBRL</vt:lpstr>
      <vt:lpstr>Ontologies</vt:lpstr>
      <vt:lpstr>Ontologies</vt:lpstr>
      <vt:lpstr>Ontologies</vt:lpstr>
      <vt:lpstr>Ontologies</vt:lpstr>
      <vt:lpstr>knowledge graph construction</vt:lpstr>
      <vt:lpstr>add data to knowledge graph</vt:lpstr>
      <vt:lpstr>add data to knowledge graph</vt:lpstr>
      <vt:lpstr>PowerPoint-Präsentation</vt:lpstr>
      <vt:lpstr>knowledge graph bot</vt:lpstr>
      <vt:lpstr>knowledge graph queries</vt:lpstr>
      <vt:lpstr>knowledge graph queries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Lorem Ipsum</dc:title>
  <dc:creator>Rainer Gogel</dc:creator>
  <cp:lastModifiedBy>Rainer Gogel</cp:lastModifiedBy>
  <cp:revision>65</cp:revision>
  <dcterms:created xsi:type="dcterms:W3CDTF">2024-02-01T05:23:12Z</dcterms:created>
  <dcterms:modified xsi:type="dcterms:W3CDTF">2024-02-05T10:15:12Z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